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4"/>
  </p:sldMasterIdLst>
  <p:notesMasterIdLst>
    <p:notesMasterId r:id="rId29"/>
  </p:notesMasterIdLst>
  <p:sldIdLst>
    <p:sldId id="256" r:id="rId5"/>
    <p:sldId id="257" r:id="rId6"/>
    <p:sldId id="258" r:id="rId7"/>
    <p:sldId id="259" r:id="rId8"/>
    <p:sldId id="260" r:id="rId9"/>
    <p:sldId id="261" r:id="rId10"/>
    <p:sldId id="262" r:id="rId11"/>
    <p:sldId id="263" r:id="rId12"/>
    <p:sldId id="264" r:id="rId13"/>
    <p:sldId id="265" r:id="rId14"/>
    <p:sldId id="266" r:id="rId15"/>
    <p:sldId id="268" r:id="rId16"/>
    <p:sldId id="269" r:id="rId17"/>
    <p:sldId id="270" r:id="rId18"/>
    <p:sldId id="271" r:id="rId19"/>
    <p:sldId id="276" r:id="rId20"/>
    <p:sldId id="277" r:id="rId21"/>
    <p:sldId id="278" r:id="rId22"/>
    <p:sldId id="279" r:id="rId23"/>
    <p:sldId id="280" r:id="rId24"/>
    <p:sldId id="281" r:id="rId25"/>
    <p:sldId id="282" r:id="rId26"/>
    <p:sldId id="283" r:id="rId27"/>
    <p:sldId id="302" r:id="rId2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8" roundtripDataSignature="AMtx7mj05sNdaykLgSLUsW7Pf9WYdkXnx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oah Rodriguez" initials="" lastIdx="10" clrIdx="0"/>
  <p:cmAuthor id="1" name="Joseph Lograsso" initial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2" d="100"/>
          <a:sy n="102" d="100"/>
        </p:scale>
        <p:origin x="898" y="77"/>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63"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59"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64"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wrence, Amanda (LEO)" userId="S::lawrencea9@michigan.gov::c4fc4f3f-7ee8-40e6-8d63-56bf19e00b3c" providerId="AD" clId="Web-{B16E551D-266A-4800-435E-91854766213B}"/>
    <pc:docChg chg="mod">
      <pc:chgData name="Lawrence, Amanda (LEO)" userId="S::lawrencea9@michigan.gov::c4fc4f3f-7ee8-40e6-8d63-56bf19e00b3c" providerId="AD" clId="Web-{B16E551D-266A-4800-435E-91854766213B}" dt="2026-06-18T17:25:36.929" v="0" actId="33475"/>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62ab823fd5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g262ab823fd5_0_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1" name="Google Shape;141;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3a62fee631b_1_0:notes"/>
          <p:cNvSpPr>
            <a:spLocks noGrp="1" noRot="1" noChangeAspect="1"/>
          </p:cNvSpPr>
          <p:nvPr>
            <p:ph type="sldImg" idx="2"/>
          </p:nvPr>
        </p:nvSpPr>
        <p:spPr>
          <a:xfrm>
            <a:off x="735013" y="1154113"/>
            <a:ext cx="5540375" cy="31162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53" name="Google Shape;153;g3a62fee631b_1_0:notes"/>
          <p:cNvSpPr txBox="1">
            <a:spLocks noGrp="1"/>
          </p:cNvSpPr>
          <p:nvPr>
            <p:ph type="body" idx="1"/>
          </p:nvPr>
        </p:nvSpPr>
        <p:spPr>
          <a:xfrm>
            <a:off x="701040" y="4444864"/>
            <a:ext cx="5608200" cy="3636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a:t>Noah</a:t>
            </a:r>
            <a:endParaRPr/>
          </a:p>
        </p:txBody>
      </p:sp>
      <p:sp>
        <p:nvSpPr>
          <p:cNvPr id="154" name="Google Shape;154;g3a62fee631b_1_0:notes"/>
          <p:cNvSpPr txBox="1">
            <a:spLocks noGrp="1"/>
          </p:cNvSpPr>
          <p:nvPr>
            <p:ph type="sldNum" idx="12"/>
          </p:nvPr>
        </p:nvSpPr>
        <p:spPr>
          <a:xfrm>
            <a:off x="3970938" y="8772669"/>
            <a:ext cx="3037800" cy="4635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 sz="1200" b="0" i="0" u="none" strike="noStrike" cap="none">
                <a:solidFill>
                  <a:schemeClr val="dk1"/>
                </a:solidFill>
                <a:latin typeface="Calibri"/>
                <a:ea typeface="Calibri"/>
                <a:cs typeface="Calibri"/>
                <a:sym typeface="Calibri"/>
              </a:rPr>
              <a:t>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3:notes"/>
          <p:cNvSpPr>
            <a:spLocks noGrp="1" noRot="1" noChangeAspect="1"/>
          </p:cNvSpPr>
          <p:nvPr>
            <p:ph type="sldImg" idx="2"/>
          </p:nvPr>
        </p:nvSpPr>
        <p:spPr>
          <a:xfrm>
            <a:off x="735013" y="1154113"/>
            <a:ext cx="5540375" cy="31162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62" name="Google Shape;162;p3:notes"/>
          <p:cNvSpPr txBox="1">
            <a:spLocks noGrp="1"/>
          </p:cNvSpPr>
          <p:nvPr>
            <p:ph type="body" idx="1"/>
          </p:nvPr>
        </p:nvSpPr>
        <p:spPr>
          <a:xfrm>
            <a:off x="701040" y="4444864"/>
            <a:ext cx="5608320" cy="363670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a:t>Noah</a:t>
            </a:r>
            <a:endParaRPr/>
          </a:p>
        </p:txBody>
      </p:sp>
      <p:sp>
        <p:nvSpPr>
          <p:cNvPr id="163" name="Google Shape;163;p3:notes"/>
          <p:cNvSpPr txBox="1">
            <a:spLocks noGrp="1"/>
          </p:cNvSpPr>
          <p:nvPr>
            <p:ph type="sldNum" idx="12"/>
          </p:nvPr>
        </p:nvSpPr>
        <p:spPr>
          <a:xfrm>
            <a:off x="3970938" y="8772669"/>
            <a:ext cx="3037840" cy="463406"/>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 sz="1200" b="0" i="0" u="none" strike="noStrike" cap="none">
                <a:solidFill>
                  <a:schemeClr val="dk1"/>
                </a:solidFill>
                <a:latin typeface="Calibri"/>
                <a:ea typeface="Calibri"/>
                <a:cs typeface="Calibri"/>
                <a:sym typeface="Calibri"/>
              </a:rPr>
              <a:t>5</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Noah</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ac7131c10a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 name="Google Shape;180;g3ac7131c10a_0_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DAN RADOMSKI</a:t>
            </a:r>
            <a:endParaRPr>
              <a:highlight>
                <a:schemeClr val="accent4"/>
              </a:highlight>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3ae61ed4079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g3ae61ed4079_0_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DAN RADOMSKI</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3ac7131c10a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 name="Google Shape;196;g3ac7131c10a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3a6cb72df0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g3a6cb72df0b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3866e8b8847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0" name="Google Shape;270;g3866e8b8847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3866e8b8847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g3866e8b8847_1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866e8b8847_1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3866e8b8847_1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3866e8b8847_1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0" name="Google Shape;300;g3866e8b8847_1_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3a5e117aaee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g3a5e117aaee_0_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3af46d3166a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g3af46d3166a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af46d3166a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g3af46d3166a_0_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af46d3166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8" name="Google Shape;368;g3af46d3166a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3af46d3166a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6" name="Google Shape;376;g3af46d3166a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3a5e117aaee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4" name="Google Shape;384;g3a5e117aaee_0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3ac7131c10a_0_16:notes"/>
          <p:cNvSpPr>
            <a:spLocks noGrp="1" noRot="1" noChangeAspect="1"/>
          </p:cNvSpPr>
          <p:nvPr>
            <p:ph type="sldImg" idx="2"/>
          </p:nvPr>
        </p:nvSpPr>
        <p:spPr>
          <a:xfrm>
            <a:off x="735013" y="1154113"/>
            <a:ext cx="5540375" cy="31162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93" name="Google Shape;393;g3ac7131c10a_0_16:notes"/>
          <p:cNvSpPr txBox="1">
            <a:spLocks noGrp="1"/>
          </p:cNvSpPr>
          <p:nvPr>
            <p:ph type="body" idx="1"/>
          </p:nvPr>
        </p:nvSpPr>
        <p:spPr>
          <a:xfrm>
            <a:off x="701040" y="4444864"/>
            <a:ext cx="5608200" cy="3636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4" name="Google Shape;394;g3ac7131c10a_0_16:notes"/>
          <p:cNvSpPr txBox="1">
            <a:spLocks noGrp="1"/>
          </p:cNvSpPr>
          <p:nvPr>
            <p:ph type="sldNum" idx="12"/>
          </p:nvPr>
        </p:nvSpPr>
        <p:spPr>
          <a:xfrm>
            <a:off x="3970938" y="8772669"/>
            <a:ext cx="3037800" cy="4635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 sz="1200" b="0" i="0" u="none" strike="noStrike" cap="none">
                <a:solidFill>
                  <a:schemeClr val="dk1"/>
                </a:solidFill>
                <a:latin typeface="Calibri"/>
                <a:ea typeface="Calibri"/>
                <a:cs typeface="Calibri"/>
                <a:sym typeface="Calibri"/>
              </a:rPr>
              <a:t>22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3866b905918_0_5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5" name="Google Shape;595;g3866b905918_0_5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entrepolis Title Slide">
  <p:cSld name="TITLE_1">
    <p:spTree>
      <p:nvGrpSpPr>
        <p:cNvPr id="1" name="Shape 9"/>
        <p:cNvGrpSpPr/>
        <p:nvPr/>
      </p:nvGrpSpPr>
      <p:grpSpPr>
        <a:xfrm>
          <a:off x="0" y="0"/>
          <a:ext cx="0" cy="0"/>
          <a:chOff x="0" y="0"/>
          <a:chExt cx="0" cy="0"/>
        </a:xfrm>
      </p:grpSpPr>
      <p:sp>
        <p:nvSpPr>
          <p:cNvPr id="10" name="Google Shape;10;p12"/>
          <p:cNvSpPr/>
          <p:nvPr/>
        </p:nvSpPr>
        <p:spPr>
          <a:xfrm>
            <a:off x="-48300" y="2707825"/>
            <a:ext cx="9192300" cy="555000"/>
          </a:xfrm>
          <a:prstGeom prst="rect">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12"/>
          <p:cNvSpPr txBox="1">
            <a:spLocks noGrp="1"/>
          </p:cNvSpPr>
          <p:nvPr>
            <p:ph type="subTitle" idx="1"/>
          </p:nvPr>
        </p:nvSpPr>
        <p:spPr>
          <a:xfrm>
            <a:off x="191175" y="3083225"/>
            <a:ext cx="8520600" cy="792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pic>
        <p:nvPicPr>
          <p:cNvPr id="13" name="Google Shape;13;p12"/>
          <p:cNvPicPr preferRelativeResize="0"/>
          <p:nvPr/>
        </p:nvPicPr>
        <p:blipFill rotWithShape="1">
          <a:blip r:embed="rId2">
            <a:alphaModFix/>
          </a:blip>
          <a:srcRect/>
          <a:stretch/>
        </p:blipFill>
        <p:spPr>
          <a:xfrm>
            <a:off x="417850" y="1543875"/>
            <a:ext cx="5561574" cy="1015650"/>
          </a:xfrm>
          <a:prstGeom prst="rect">
            <a:avLst/>
          </a:prstGeom>
          <a:noFill/>
          <a:ln>
            <a:noFill/>
          </a:ln>
        </p:spPr>
      </p:pic>
      <p:sp>
        <p:nvSpPr>
          <p:cNvPr id="14" name="Google Shape;14;p12"/>
          <p:cNvSpPr/>
          <p:nvPr/>
        </p:nvSpPr>
        <p:spPr>
          <a:xfrm>
            <a:off x="-40175" y="3149775"/>
            <a:ext cx="9192300" cy="2032800"/>
          </a:xfrm>
          <a:prstGeom prst="rect">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12"/>
          <p:cNvSpPr txBox="1">
            <a:spLocks noGrp="1"/>
          </p:cNvSpPr>
          <p:nvPr>
            <p:ph type="subTitle" idx="2"/>
          </p:nvPr>
        </p:nvSpPr>
        <p:spPr>
          <a:xfrm>
            <a:off x="676714" y="2815475"/>
            <a:ext cx="4963500" cy="198600"/>
          </a:xfrm>
          <a:prstGeom prst="rect">
            <a:avLst/>
          </a:prstGeom>
          <a:noFill/>
          <a:ln>
            <a:noFill/>
          </a:ln>
        </p:spPr>
        <p:txBody>
          <a:bodyPr spcFirstLastPara="1" wrap="square" lIns="91425" tIns="91425" rIns="91425" bIns="91425" anchor="ctr" anchorCtr="0">
            <a:normAutofit/>
          </a:bodyPr>
          <a:lstStyle>
            <a:lvl1pPr lvl="0" algn="r">
              <a:lnSpc>
                <a:spcPct val="115000"/>
              </a:lnSpc>
              <a:spcBef>
                <a:spcPts val="0"/>
              </a:spcBef>
              <a:spcAft>
                <a:spcPts val="0"/>
              </a:spcAft>
              <a:buClr>
                <a:srgbClr val="1A322F"/>
              </a:buClr>
              <a:buSzPts val="1800"/>
              <a:buFont typeface="Calibri"/>
              <a:buNone/>
              <a:defRPr>
                <a:solidFill>
                  <a:srgbClr val="1A322F"/>
                </a:solidFill>
                <a:latin typeface="Calibri"/>
                <a:ea typeface="Calibri"/>
                <a:cs typeface="Calibri"/>
                <a:sym typeface="Calibri"/>
              </a:defRPr>
            </a:lvl1pPr>
            <a:lvl2pPr lvl="1" algn="r">
              <a:lnSpc>
                <a:spcPct val="115000"/>
              </a:lnSpc>
              <a:spcBef>
                <a:spcPts val="0"/>
              </a:spcBef>
              <a:spcAft>
                <a:spcPts val="0"/>
              </a:spcAft>
              <a:buSzPts val="1400"/>
              <a:buNone/>
              <a:defRPr/>
            </a:lvl2pPr>
            <a:lvl3pPr lvl="2" algn="r">
              <a:lnSpc>
                <a:spcPct val="115000"/>
              </a:lnSpc>
              <a:spcBef>
                <a:spcPts val="0"/>
              </a:spcBef>
              <a:spcAft>
                <a:spcPts val="0"/>
              </a:spcAft>
              <a:buSzPts val="1400"/>
              <a:buNone/>
              <a:defRPr/>
            </a:lvl3pPr>
            <a:lvl4pPr lvl="3" algn="r">
              <a:lnSpc>
                <a:spcPct val="115000"/>
              </a:lnSpc>
              <a:spcBef>
                <a:spcPts val="0"/>
              </a:spcBef>
              <a:spcAft>
                <a:spcPts val="0"/>
              </a:spcAft>
              <a:buSzPts val="1400"/>
              <a:buNone/>
              <a:defRPr/>
            </a:lvl4pPr>
            <a:lvl5pPr lvl="4" algn="r">
              <a:lnSpc>
                <a:spcPct val="115000"/>
              </a:lnSpc>
              <a:spcBef>
                <a:spcPts val="0"/>
              </a:spcBef>
              <a:spcAft>
                <a:spcPts val="0"/>
              </a:spcAft>
              <a:buSzPts val="1400"/>
              <a:buNone/>
              <a:defRPr/>
            </a:lvl5pPr>
            <a:lvl6pPr lvl="5" algn="r">
              <a:lnSpc>
                <a:spcPct val="115000"/>
              </a:lnSpc>
              <a:spcBef>
                <a:spcPts val="0"/>
              </a:spcBef>
              <a:spcAft>
                <a:spcPts val="0"/>
              </a:spcAft>
              <a:buSzPts val="1400"/>
              <a:buNone/>
              <a:defRPr/>
            </a:lvl6pPr>
            <a:lvl7pPr lvl="6" algn="r">
              <a:lnSpc>
                <a:spcPct val="115000"/>
              </a:lnSpc>
              <a:spcBef>
                <a:spcPts val="0"/>
              </a:spcBef>
              <a:spcAft>
                <a:spcPts val="0"/>
              </a:spcAft>
              <a:buSzPts val="1400"/>
              <a:buNone/>
              <a:defRPr/>
            </a:lvl7pPr>
            <a:lvl8pPr lvl="7" algn="r">
              <a:lnSpc>
                <a:spcPct val="115000"/>
              </a:lnSpc>
              <a:spcBef>
                <a:spcPts val="0"/>
              </a:spcBef>
              <a:spcAft>
                <a:spcPts val="0"/>
              </a:spcAft>
              <a:buSzPts val="1400"/>
              <a:buNone/>
              <a:defRPr/>
            </a:lvl8pPr>
            <a:lvl9pPr lvl="8" algn="r">
              <a:lnSpc>
                <a:spcPct val="115000"/>
              </a:lnSpc>
              <a:spcBef>
                <a:spcPts val="0"/>
              </a:spcBef>
              <a:spcAft>
                <a:spcPts val="0"/>
              </a:spcAft>
              <a:buSzPts val="1400"/>
              <a:buNone/>
              <a:defRPr/>
            </a:lvl9pPr>
          </a:lstStyle>
          <a:p>
            <a:endParaRPr/>
          </a:p>
        </p:txBody>
      </p:sp>
      <p:sp>
        <p:nvSpPr>
          <p:cNvPr id="16" name="Google Shape;16;p12"/>
          <p:cNvSpPr txBox="1">
            <a:spLocks noGrp="1"/>
          </p:cNvSpPr>
          <p:nvPr>
            <p:ph type="subTitle" idx="3"/>
          </p:nvPr>
        </p:nvSpPr>
        <p:spPr>
          <a:xfrm>
            <a:off x="507689" y="3270025"/>
            <a:ext cx="4963500" cy="198600"/>
          </a:xfrm>
          <a:prstGeom prst="rect">
            <a:avLst/>
          </a:prstGeom>
          <a:noFill/>
          <a:ln>
            <a:noFill/>
          </a:ln>
        </p:spPr>
        <p:txBody>
          <a:bodyPr spcFirstLastPara="1" wrap="square" lIns="91425" tIns="91425" rIns="91425" bIns="91425" anchor="ctr" anchorCtr="0">
            <a:normAutofit/>
          </a:bodyPr>
          <a:lstStyle>
            <a:lvl1pPr lvl="0" algn="r">
              <a:lnSpc>
                <a:spcPct val="115000"/>
              </a:lnSpc>
              <a:spcBef>
                <a:spcPts val="0"/>
              </a:spcBef>
              <a:spcAft>
                <a:spcPts val="0"/>
              </a:spcAft>
              <a:buClr>
                <a:schemeClr val="lt1"/>
              </a:buClr>
              <a:buSzPts val="1800"/>
              <a:buFont typeface="Calibri"/>
              <a:buNone/>
              <a:defRPr>
                <a:solidFill>
                  <a:schemeClr val="lt1"/>
                </a:solidFill>
                <a:latin typeface="Calibri"/>
                <a:ea typeface="Calibri"/>
                <a:cs typeface="Calibri"/>
                <a:sym typeface="Calibri"/>
              </a:defRPr>
            </a:lvl1pPr>
            <a:lvl2pPr lvl="1" algn="r">
              <a:lnSpc>
                <a:spcPct val="115000"/>
              </a:lnSpc>
              <a:spcBef>
                <a:spcPts val="0"/>
              </a:spcBef>
              <a:spcAft>
                <a:spcPts val="0"/>
              </a:spcAft>
              <a:buSzPts val="1400"/>
              <a:buNone/>
              <a:defRPr/>
            </a:lvl2pPr>
            <a:lvl3pPr lvl="2" algn="r">
              <a:lnSpc>
                <a:spcPct val="115000"/>
              </a:lnSpc>
              <a:spcBef>
                <a:spcPts val="0"/>
              </a:spcBef>
              <a:spcAft>
                <a:spcPts val="0"/>
              </a:spcAft>
              <a:buSzPts val="1400"/>
              <a:buNone/>
              <a:defRPr/>
            </a:lvl3pPr>
            <a:lvl4pPr lvl="3" algn="r">
              <a:lnSpc>
                <a:spcPct val="115000"/>
              </a:lnSpc>
              <a:spcBef>
                <a:spcPts val="0"/>
              </a:spcBef>
              <a:spcAft>
                <a:spcPts val="0"/>
              </a:spcAft>
              <a:buSzPts val="1400"/>
              <a:buNone/>
              <a:defRPr/>
            </a:lvl4pPr>
            <a:lvl5pPr lvl="4" algn="r">
              <a:lnSpc>
                <a:spcPct val="115000"/>
              </a:lnSpc>
              <a:spcBef>
                <a:spcPts val="0"/>
              </a:spcBef>
              <a:spcAft>
                <a:spcPts val="0"/>
              </a:spcAft>
              <a:buSzPts val="1400"/>
              <a:buNone/>
              <a:defRPr/>
            </a:lvl5pPr>
            <a:lvl6pPr lvl="5" algn="r">
              <a:lnSpc>
                <a:spcPct val="115000"/>
              </a:lnSpc>
              <a:spcBef>
                <a:spcPts val="0"/>
              </a:spcBef>
              <a:spcAft>
                <a:spcPts val="0"/>
              </a:spcAft>
              <a:buSzPts val="1400"/>
              <a:buNone/>
              <a:defRPr/>
            </a:lvl6pPr>
            <a:lvl7pPr lvl="6" algn="r">
              <a:lnSpc>
                <a:spcPct val="115000"/>
              </a:lnSpc>
              <a:spcBef>
                <a:spcPts val="0"/>
              </a:spcBef>
              <a:spcAft>
                <a:spcPts val="0"/>
              </a:spcAft>
              <a:buSzPts val="1400"/>
              <a:buNone/>
              <a:defRPr/>
            </a:lvl7pPr>
            <a:lvl8pPr lvl="7" algn="r">
              <a:lnSpc>
                <a:spcPct val="115000"/>
              </a:lnSpc>
              <a:spcBef>
                <a:spcPts val="0"/>
              </a:spcBef>
              <a:spcAft>
                <a:spcPts val="0"/>
              </a:spcAft>
              <a:buSzPts val="1400"/>
              <a:buNone/>
              <a:defRPr/>
            </a:lvl8pPr>
            <a:lvl9pPr lvl="8" algn="r">
              <a:lnSpc>
                <a:spcPct val="115000"/>
              </a:lnSpc>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9" name="Google Shape;19;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0" name="Google Shape;2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1"/>
        <p:cNvGrpSpPr/>
        <p:nvPr/>
      </p:nvGrpSpPr>
      <p:grpSpPr>
        <a:xfrm>
          <a:off x="0" y="0"/>
          <a:ext cx="0" cy="0"/>
          <a:chOff x="0" y="0"/>
          <a:chExt cx="0" cy="0"/>
        </a:xfrm>
      </p:grpSpPr>
      <p:sp>
        <p:nvSpPr>
          <p:cNvPr id="22" name="Google Shape;22;p48"/>
          <p:cNvSpPr txBox="1">
            <a:spLocks noGrp="1"/>
          </p:cNvSpPr>
          <p:nvPr>
            <p:ph type="body" idx="1"/>
          </p:nvPr>
        </p:nvSpPr>
        <p:spPr>
          <a:xfrm>
            <a:off x="466418"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SzPts val="1400"/>
              <a:buChar char="▪"/>
              <a:defRPr/>
            </a:lvl1pPr>
            <a:lvl2pPr marL="914400" lvl="1" indent="-317500" algn="l">
              <a:lnSpc>
                <a:spcPct val="90000"/>
              </a:lnSpc>
              <a:spcBef>
                <a:spcPts val="400"/>
              </a:spcBef>
              <a:spcAft>
                <a:spcPts val="0"/>
              </a:spcAft>
              <a:buSzPts val="1400"/>
              <a:buChar char="▪"/>
              <a:defRPr/>
            </a:lvl2pPr>
            <a:lvl3pPr marL="1371600" lvl="2" indent="-317500" algn="l">
              <a:lnSpc>
                <a:spcPct val="90000"/>
              </a:lnSpc>
              <a:spcBef>
                <a:spcPts val="400"/>
              </a:spcBef>
              <a:spcAft>
                <a:spcPts val="0"/>
              </a:spcAft>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23" name="Google Shape;23;p48"/>
          <p:cNvSpPr txBox="1">
            <a:spLocks noGrp="1"/>
          </p:cNvSpPr>
          <p:nvPr>
            <p:ph type="title"/>
          </p:nvPr>
        </p:nvSpPr>
        <p:spPr>
          <a:xfrm>
            <a:off x="628650" y="549489"/>
            <a:ext cx="7886700" cy="613500"/>
          </a:xfrm>
          <a:prstGeom prst="rect">
            <a:avLst/>
          </a:prstGeom>
          <a:noFill/>
          <a:ln>
            <a:noFill/>
          </a:ln>
        </p:spPr>
        <p:txBody>
          <a:bodyPr spcFirstLastPara="1" wrap="square" lIns="68575" tIns="34275" rIns="68575" bIns="34275" anchor="t" anchorCtr="0">
            <a:normAutofit/>
          </a:bodyPr>
          <a:lstStyle>
            <a:lvl1pPr lvl="0" algn="l">
              <a:lnSpc>
                <a:spcPct val="90000"/>
              </a:lnSpc>
              <a:spcBef>
                <a:spcPts val="0"/>
              </a:spcBef>
              <a:spcAft>
                <a:spcPts val="0"/>
              </a:spcAft>
              <a:buClr>
                <a:srgbClr val="4DBEA1"/>
              </a:buClr>
              <a:buSzPts val="2700"/>
              <a:buFont typeface="Calibri"/>
              <a:buNone/>
              <a:defRPr sz="2700">
                <a:latin typeface="Calibri"/>
                <a:ea typeface="Calibri"/>
                <a:cs typeface="Calibri"/>
                <a:sym typeface="Calibri"/>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4" name="Google Shape;24;p48"/>
          <p:cNvSpPr txBox="1"/>
          <p:nvPr/>
        </p:nvSpPr>
        <p:spPr>
          <a:xfrm>
            <a:off x="8657471" y="4943926"/>
            <a:ext cx="427800" cy="207719"/>
          </a:xfrm>
          <a:prstGeom prst="rect">
            <a:avLst/>
          </a:prstGeom>
          <a:noFill/>
          <a:ln>
            <a:noFill/>
          </a:ln>
        </p:spPr>
        <p:txBody>
          <a:bodyPr spcFirstLastPara="1" wrap="square" lIns="68575" tIns="34275" rIns="68575" bIns="34275" anchor="t" anchorCtr="0">
            <a:spAutoFit/>
          </a:bodyPr>
          <a:lstStyle/>
          <a:p>
            <a:pPr marL="0" marR="0" lvl="0" indent="0" algn="r" rtl="0">
              <a:lnSpc>
                <a:spcPct val="100000"/>
              </a:lnSpc>
              <a:spcBef>
                <a:spcPts val="0"/>
              </a:spcBef>
              <a:spcAft>
                <a:spcPts val="0"/>
              </a:spcAft>
              <a:buClr>
                <a:srgbClr val="000000"/>
              </a:buClr>
              <a:buSzPts val="900"/>
              <a:buFont typeface="Arial"/>
              <a:buNone/>
            </a:pPr>
            <a:fld id="{00000000-1234-1234-1234-123412341234}" type="slidenum">
              <a:rPr lang="en" sz="900" b="0" i="0" u="none" strike="noStrike" cap="none">
                <a:solidFill>
                  <a:schemeClr val="lt1"/>
                </a:solidFill>
                <a:latin typeface="Calibri"/>
                <a:ea typeface="Calibri"/>
                <a:cs typeface="Calibri"/>
                <a:sym typeface="Calibri"/>
              </a:rPr>
              <a:t>‹#›</a:t>
            </a:fld>
            <a:endParaRPr sz="900" b="0" i="0" u="none" strike="noStrike" cap="none">
              <a:solidFill>
                <a:schemeClr val="lt1"/>
              </a:solidFill>
              <a:latin typeface="Calibri"/>
              <a:ea typeface="Calibri"/>
              <a:cs typeface="Calibri"/>
              <a:sym typeface="Calibri"/>
            </a:endParaRPr>
          </a:p>
        </p:txBody>
      </p:sp>
      <p:pic>
        <p:nvPicPr>
          <p:cNvPr id="25" name="Google Shape;25;p48"/>
          <p:cNvPicPr preferRelativeResize="0"/>
          <p:nvPr/>
        </p:nvPicPr>
        <p:blipFill rotWithShape="1">
          <a:blip r:embed="rId2">
            <a:alphaModFix/>
          </a:blip>
          <a:srcRect l="22332" t="7311" r="22470" b="39785"/>
          <a:stretch/>
        </p:blipFill>
        <p:spPr>
          <a:xfrm>
            <a:off x="48080" y="77502"/>
            <a:ext cx="685800" cy="65729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6"/>
        <p:cNvGrpSpPr/>
        <p:nvPr/>
      </p:nvGrpSpPr>
      <p:grpSpPr>
        <a:xfrm>
          <a:off x="0" y="0"/>
          <a:ext cx="0" cy="0"/>
          <a:chOff x="0" y="0"/>
          <a:chExt cx="0" cy="0"/>
        </a:xfrm>
      </p:grpSpPr>
      <p:sp>
        <p:nvSpPr>
          <p:cNvPr id="27" name="Google Shape;27;p2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 name="Google Shape;28;p2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29" name="Google Shape;2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entrepolis Contact">
  <p:cSld name="MAIN_POINT_1">
    <p:spTree>
      <p:nvGrpSpPr>
        <p:cNvPr id="1" name="Shape 30"/>
        <p:cNvGrpSpPr/>
        <p:nvPr/>
      </p:nvGrpSpPr>
      <p:grpSpPr>
        <a:xfrm>
          <a:off x="0" y="0"/>
          <a:ext cx="0" cy="0"/>
          <a:chOff x="0" y="0"/>
          <a:chExt cx="0" cy="0"/>
        </a:xfrm>
      </p:grpSpPr>
      <p:sp>
        <p:nvSpPr>
          <p:cNvPr id="31" name="Google Shape;3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32" name="Google Shape;32;p19"/>
          <p:cNvSpPr/>
          <p:nvPr/>
        </p:nvSpPr>
        <p:spPr>
          <a:xfrm>
            <a:off x="4467550" y="-104450"/>
            <a:ext cx="4716600" cy="5247900"/>
          </a:xfrm>
          <a:prstGeom prst="rect">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19"/>
          <p:cNvSpPr txBox="1"/>
          <p:nvPr/>
        </p:nvSpPr>
        <p:spPr>
          <a:xfrm>
            <a:off x="4805050" y="1325788"/>
            <a:ext cx="4041600" cy="779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200"/>
              <a:buFont typeface="Arial"/>
              <a:buNone/>
            </a:pPr>
            <a:r>
              <a:rPr lang="en" sz="4200" b="1" i="0" u="none" strike="noStrike" cap="none">
                <a:solidFill>
                  <a:schemeClr val="lt1"/>
                </a:solidFill>
                <a:latin typeface="Calibri"/>
                <a:ea typeface="Calibri"/>
                <a:cs typeface="Calibri"/>
                <a:sym typeface="Calibri"/>
              </a:rPr>
              <a:t>THANK YOU</a:t>
            </a:r>
            <a:endParaRPr sz="4200" b="1" i="0" u="none" strike="noStrike" cap="none">
              <a:solidFill>
                <a:schemeClr val="lt1"/>
              </a:solidFill>
              <a:latin typeface="Calibri"/>
              <a:ea typeface="Calibri"/>
              <a:cs typeface="Calibri"/>
              <a:sym typeface="Calibri"/>
            </a:endParaRPr>
          </a:p>
        </p:txBody>
      </p:sp>
      <p:pic>
        <p:nvPicPr>
          <p:cNvPr id="34" name="Google Shape;34;p19"/>
          <p:cNvPicPr preferRelativeResize="0"/>
          <p:nvPr/>
        </p:nvPicPr>
        <p:blipFill rotWithShape="1">
          <a:blip r:embed="rId2">
            <a:alphaModFix/>
          </a:blip>
          <a:srcRect/>
          <a:stretch/>
        </p:blipFill>
        <p:spPr>
          <a:xfrm>
            <a:off x="548850" y="1502575"/>
            <a:ext cx="3299973" cy="602625"/>
          </a:xfrm>
          <a:prstGeom prst="rect">
            <a:avLst/>
          </a:prstGeom>
          <a:noFill/>
          <a:ln>
            <a:noFill/>
          </a:ln>
        </p:spPr>
      </p:pic>
      <p:sp>
        <p:nvSpPr>
          <p:cNvPr id="35" name="Google Shape;35;p19"/>
          <p:cNvSpPr txBox="1"/>
          <p:nvPr/>
        </p:nvSpPr>
        <p:spPr>
          <a:xfrm>
            <a:off x="599838" y="2402500"/>
            <a:ext cx="3198000" cy="1494600"/>
          </a:xfrm>
          <a:prstGeom prst="rect">
            <a:avLst/>
          </a:prstGeom>
          <a:noFill/>
          <a:ln>
            <a:noFill/>
          </a:ln>
        </p:spPr>
        <p:txBody>
          <a:bodyPr spcFirstLastPara="1" wrap="square" lIns="91425" tIns="91425" rIns="91425" bIns="91425" anchor="t" anchorCtr="0">
            <a:noAutofit/>
          </a:bodyPr>
          <a:lstStyle/>
          <a:p>
            <a:pPr marL="0" marR="0" lvl="0" indent="0" algn="r" rtl="0">
              <a:lnSpc>
                <a:spcPct val="100000"/>
              </a:lnSpc>
              <a:spcBef>
                <a:spcPts val="0"/>
              </a:spcBef>
              <a:spcAft>
                <a:spcPts val="0"/>
              </a:spcAft>
              <a:buClr>
                <a:srgbClr val="000000"/>
              </a:buClr>
              <a:buSzPts val="1500"/>
              <a:buFont typeface="Arial"/>
              <a:buNone/>
            </a:pPr>
            <a:r>
              <a:rPr lang="en" sz="1500" b="0" i="0" u="none" strike="noStrike" cap="none">
                <a:solidFill>
                  <a:schemeClr val="dk2"/>
                </a:solidFill>
                <a:latin typeface="Calibri"/>
                <a:ea typeface="Calibri"/>
                <a:cs typeface="Calibri"/>
                <a:sym typeface="Calibri"/>
              </a:rPr>
              <a:t>21415 Civic Center Drive, Suite 100</a:t>
            </a:r>
            <a:endParaRPr sz="1500" b="0" i="0" u="none" strike="noStrike" cap="none">
              <a:solidFill>
                <a:schemeClr val="dk2"/>
              </a:solidFill>
              <a:latin typeface="Calibri"/>
              <a:ea typeface="Calibri"/>
              <a:cs typeface="Calibri"/>
              <a:sym typeface="Calibri"/>
            </a:endParaRPr>
          </a:p>
          <a:p>
            <a:pPr marL="0" marR="0" lvl="0" indent="0" algn="r" rtl="0">
              <a:lnSpc>
                <a:spcPct val="100000"/>
              </a:lnSpc>
              <a:spcBef>
                <a:spcPts val="0"/>
              </a:spcBef>
              <a:spcAft>
                <a:spcPts val="0"/>
              </a:spcAft>
              <a:buClr>
                <a:srgbClr val="000000"/>
              </a:buClr>
              <a:buSzPts val="1500"/>
              <a:buFont typeface="Arial"/>
              <a:buNone/>
            </a:pPr>
            <a:r>
              <a:rPr lang="en" sz="1500" b="0" i="0" u="none" strike="noStrike" cap="none">
                <a:solidFill>
                  <a:schemeClr val="dk2"/>
                </a:solidFill>
                <a:latin typeface="Calibri"/>
                <a:ea typeface="Calibri"/>
                <a:cs typeface="Calibri"/>
                <a:sym typeface="Calibri"/>
              </a:rPr>
              <a:t>SOUTHFIELD, MI 48076</a:t>
            </a:r>
            <a:endParaRPr sz="1500" b="0" i="0" u="none" strike="noStrike" cap="none">
              <a:solidFill>
                <a:schemeClr val="dk2"/>
              </a:solidFill>
              <a:latin typeface="Calibri"/>
              <a:ea typeface="Calibri"/>
              <a:cs typeface="Calibri"/>
              <a:sym typeface="Calibri"/>
            </a:endParaRPr>
          </a:p>
          <a:p>
            <a:pPr marL="0" marR="0" lvl="0" indent="0" algn="r" rtl="0">
              <a:lnSpc>
                <a:spcPct val="100000"/>
              </a:lnSpc>
              <a:spcBef>
                <a:spcPts val="0"/>
              </a:spcBef>
              <a:spcAft>
                <a:spcPts val="0"/>
              </a:spcAft>
              <a:buClr>
                <a:srgbClr val="000000"/>
              </a:buClr>
              <a:buSzPts val="1500"/>
              <a:buFont typeface="Arial"/>
              <a:buNone/>
            </a:pPr>
            <a:endParaRPr sz="1500" b="0" i="0" u="none" strike="noStrike" cap="none">
              <a:solidFill>
                <a:schemeClr val="dk2"/>
              </a:solidFill>
              <a:latin typeface="Calibri"/>
              <a:ea typeface="Calibri"/>
              <a:cs typeface="Calibri"/>
              <a:sym typeface="Calibri"/>
            </a:endParaRPr>
          </a:p>
          <a:p>
            <a:pPr marL="0" marR="0" lvl="0" indent="0" algn="r" rtl="0">
              <a:lnSpc>
                <a:spcPct val="100000"/>
              </a:lnSpc>
              <a:spcBef>
                <a:spcPts val="0"/>
              </a:spcBef>
              <a:spcAft>
                <a:spcPts val="0"/>
              </a:spcAft>
              <a:buClr>
                <a:srgbClr val="000000"/>
              </a:buClr>
              <a:buSzPts val="1500"/>
              <a:buFont typeface="Arial"/>
              <a:buNone/>
            </a:pPr>
            <a:r>
              <a:rPr lang="en" sz="1500" b="0" i="0" u="none" strike="noStrike" cap="none">
                <a:solidFill>
                  <a:schemeClr val="dk2"/>
                </a:solidFill>
                <a:latin typeface="Calibri"/>
                <a:ea typeface="Calibri"/>
                <a:cs typeface="Calibri"/>
                <a:sym typeface="Calibri"/>
              </a:rPr>
              <a:t>248.204.2452</a:t>
            </a:r>
            <a:endParaRPr sz="1500" b="0" i="0" u="none" strike="noStrike" cap="none">
              <a:solidFill>
                <a:schemeClr val="dk2"/>
              </a:solidFill>
              <a:latin typeface="Calibri"/>
              <a:ea typeface="Calibri"/>
              <a:cs typeface="Calibri"/>
              <a:sym typeface="Calibri"/>
            </a:endParaRPr>
          </a:p>
          <a:p>
            <a:pPr marL="0" marR="0" lvl="0" indent="0" algn="r" rtl="0">
              <a:lnSpc>
                <a:spcPct val="100000"/>
              </a:lnSpc>
              <a:spcBef>
                <a:spcPts val="0"/>
              </a:spcBef>
              <a:spcAft>
                <a:spcPts val="0"/>
              </a:spcAft>
              <a:buClr>
                <a:srgbClr val="000000"/>
              </a:buClr>
              <a:buSzPts val="1500"/>
              <a:buFont typeface="Arial"/>
              <a:buNone/>
            </a:pPr>
            <a:r>
              <a:rPr lang="en" sz="1500" b="0" i="0" u="none" strike="noStrike" cap="none">
                <a:solidFill>
                  <a:schemeClr val="dk2"/>
                </a:solidFill>
                <a:latin typeface="Calibri"/>
                <a:ea typeface="Calibri"/>
                <a:cs typeface="Calibri"/>
                <a:sym typeface="Calibri"/>
              </a:rPr>
              <a:t>info@centrepolisaccelerator.com</a:t>
            </a:r>
            <a:endParaRPr sz="1500" b="0" i="0" u="none" strike="noStrike" cap="none">
              <a:solidFill>
                <a:schemeClr val="dk2"/>
              </a:solidFill>
              <a:latin typeface="Calibri"/>
              <a:ea typeface="Calibri"/>
              <a:cs typeface="Calibri"/>
              <a:sym typeface="Calibri"/>
            </a:endParaRPr>
          </a:p>
          <a:p>
            <a:pPr marL="0" marR="0" lvl="0" indent="0" algn="r" rtl="0">
              <a:lnSpc>
                <a:spcPct val="100000"/>
              </a:lnSpc>
              <a:spcBef>
                <a:spcPts val="0"/>
              </a:spcBef>
              <a:spcAft>
                <a:spcPts val="0"/>
              </a:spcAft>
              <a:buClr>
                <a:srgbClr val="000000"/>
              </a:buClr>
              <a:buSzPts val="1500"/>
              <a:buFont typeface="Arial"/>
              <a:buNone/>
            </a:pPr>
            <a:endParaRPr sz="1500" b="0" i="0" u="none" strike="noStrike" cap="none">
              <a:solidFill>
                <a:schemeClr val="dk2"/>
              </a:solidFill>
              <a:latin typeface="Calibri"/>
              <a:ea typeface="Calibri"/>
              <a:cs typeface="Calibri"/>
              <a:sym typeface="Calibri"/>
            </a:endParaRPr>
          </a:p>
          <a:p>
            <a:pPr marL="0" marR="0" lvl="0" indent="0" algn="r" rtl="0">
              <a:lnSpc>
                <a:spcPct val="100000"/>
              </a:lnSpc>
              <a:spcBef>
                <a:spcPts val="0"/>
              </a:spcBef>
              <a:spcAft>
                <a:spcPts val="0"/>
              </a:spcAft>
              <a:buClr>
                <a:srgbClr val="000000"/>
              </a:buClr>
              <a:buSzPts val="1500"/>
              <a:buFont typeface="Arial"/>
              <a:buNone/>
            </a:pPr>
            <a:endParaRPr sz="1500" b="0" i="0" u="none" strike="noStrike" cap="none">
              <a:solidFill>
                <a:schemeClr val="dk2"/>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1698">
          <p15:clr>
            <a:srgbClr val="E46962"/>
          </p15:clr>
        </p15:guide>
        <p15:guide id="2" orient="horz" pos="1224">
          <p15:clr>
            <a:srgbClr val="E46962"/>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entrepolis About/Intro Slide 1">
  <p:cSld name="SECTION_HEADER_2">
    <p:spTree>
      <p:nvGrpSpPr>
        <p:cNvPr id="1" name="Shape 41"/>
        <p:cNvGrpSpPr/>
        <p:nvPr/>
      </p:nvGrpSpPr>
      <p:grpSpPr>
        <a:xfrm>
          <a:off x="0" y="0"/>
          <a:ext cx="0" cy="0"/>
          <a:chOff x="0" y="0"/>
          <a:chExt cx="0" cy="0"/>
        </a:xfrm>
      </p:grpSpPr>
      <p:sp>
        <p:nvSpPr>
          <p:cNvPr id="42" name="Google Shape;42;p13"/>
          <p:cNvSpPr/>
          <p:nvPr/>
        </p:nvSpPr>
        <p:spPr>
          <a:xfrm>
            <a:off x="5166125" y="985550"/>
            <a:ext cx="3511500" cy="3237000"/>
          </a:xfrm>
          <a:prstGeom prst="rect">
            <a:avLst/>
          </a:prstGeom>
          <a:solidFill>
            <a:srgbClr val="70C497"/>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 name="Google Shape;4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pic>
        <p:nvPicPr>
          <p:cNvPr id="44" name="Google Shape;44;p13"/>
          <p:cNvPicPr preferRelativeResize="0"/>
          <p:nvPr/>
        </p:nvPicPr>
        <p:blipFill rotWithShape="1">
          <a:blip r:embed="rId2">
            <a:alphaModFix/>
          </a:blip>
          <a:srcRect/>
          <a:stretch/>
        </p:blipFill>
        <p:spPr>
          <a:xfrm>
            <a:off x="955250" y="1220950"/>
            <a:ext cx="3310449" cy="604550"/>
          </a:xfrm>
          <a:prstGeom prst="rect">
            <a:avLst/>
          </a:prstGeom>
          <a:noFill/>
          <a:ln>
            <a:noFill/>
          </a:ln>
        </p:spPr>
      </p:pic>
      <p:cxnSp>
        <p:nvCxnSpPr>
          <p:cNvPr id="45" name="Google Shape;45;p13"/>
          <p:cNvCxnSpPr/>
          <p:nvPr/>
        </p:nvCxnSpPr>
        <p:spPr>
          <a:xfrm>
            <a:off x="963775" y="2066475"/>
            <a:ext cx="3293400" cy="0"/>
          </a:xfrm>
          <a:prstGeom prst="straightConnector1">
            <a:avLst/>
          </a:prstGeom>
          <a:noFill/>
          <a:ln w="9525" cap="flat" cmpd="sng">
            <a:solidFill>
              <a:schemeClr val="dk2"/>
            </a:solidFill>
            <a:prstDash val="solid"/>
            <a:round/>
            <a:headEnd type="none" w="sm" len="sm"/>
            <a:tailEnd type="none" w="sm" len="sm"/>
          </a:ln>
        </p:spPr>
      </p:cxnSp>
      <p:sp>
        <p:nvSpPr>
          <p:cNvPr id="46" name="Google Shape;46;p13"/>
          <p:cNvSpPr>
            <a:spLocks noGrp="1"/>
          </p:cNvSpPr>
          <p:nvPr>
            <p:ph type="pic" idx="2"/>
          </p:nvPr>
        </p:nvSpPr>
        <p:spPr>
          <a:xfrm>
            <a:off x="5069225" y="896000"/>
            <a:ext cx="3511500" cy="3237000"/>
          </a:xfrm>
          <a:prstGeom prst="rect">
            <a:avLst/>
          </a:prstGeom>
          <a:noFill/>
          <a:ln w="9525" cap="flat" cmpd="sng">
            <a:solidFill>
              <a:srgbClr val="000000"/>
            </a:solidFill>
            <a:prstDash val="solid"/>
            <a:round/>
            <a:headEnd type="none" w="sm" len="sm"/>
            <a:tailEnd type="none" w="sm" len="sm"/>
          </a:ln>
        </p:spPr>
      </p:sp>
      <p:sp>
        <p:nvSpPr>
          <p:cNvPr id="47" name="Google Shape;47;p13"/>
          <p:cNvSpPr txBox="1">
            <a:spLocks noGrp="1"/>
          </p:cNvSpPr>
          <p:nvPr>
            <p:ph type="subTitle" idx="1"/>
          </p:nvPr>
        </p:nvSpPr>
        <p:spPr>
          <a:xfrm>
            <a:off x="1301700" y="2212700"/>
            <a:ext cx="2884500" cy="1920300"/>
          </a:xfrm>
          <a:prstGeom prst="rect">
            <a:avLst/>
          </a:prstGeom>
          <a:noFill/>
          <a:ln>
            <a:noFill/>
          </a:ln>
        </p:spPr>
        <p:txBody>
          <a:bodyPr spcFirstLastPara="1" wrap="square" lIns="91425" tIns="91425" rIns="91425" bIns="91425" anchor="t" anchorCtr="0">
            <a:normAutofit/>
          </a:bodyPr>
          <a:lstStyle>
            <a:lvl1pPr lvl="0" algn="r">
              <a:lnSpc>
                <a:spcPct val="115000"/>
              </a:lnSpc>
              <a:spcBef>
                <a:spcPts val="0"/>
              </a:spcBef>
              <a:spcAft>
                <a:spcPts val="0"/>
              </a:spcAft>
              <a:buSzPts val="1600"/>
              <a:buFont typeface="Calibri"/>
              <a:buNone/>
              <a:defRPr sz="1600">
                <a:latin typeface="Calibri"/>
                <a:ea typeface="Calibri"/>
                <a:cs typeface="Calibri"/>
                <a:sym typeface="Calibri"/>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entrepolis Sponsors">
  <p:cSld name="CUSTOM">
    <p:spTree>
      <p:nvGrpSpPr>
        <p:cNvPr id="1" name="Shape 48"/>
        <p:cNvGrpSpPr/>
        <p:nvPr/>
      </p:nvGrpSpPr>
      <p:grpSpPr>
        <a:xfrm>
          <a:off x="0" y="0"/>
          <a:ext cx="0" cy="0"/>
          <a:chOff x="0" y="0"/>
          <a:chExt cx="0" cy="0"/>
        </a:xfrm>
      </p:grpSpPr>
      <p:sp>
        <p:nvSpPr>
          <p:cNvPr id="49" name="Google Shape;49;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50" name="Google Shape;50;p18"/>
          <p:cNvSpPr/>
          <p:nvPr/>
        </p:nvSpPr>
        <p:spPr>
          <a:xfrm>
            <a:off x="0" y="0"/>
            <a:ext cx="3302400" cy="634800"/>
          </a:xfrm>
          <a:prstGeom prst="rect">
            <a:avLst/>
          </a:prstGeom>
          <a:solidFill>
            <a:schemeClr val="lt2"/>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51" name="Google Shape;51;p18"/>
          <p:cNvSpPr/>
          <p:nvPr/>
        </p:nvSpPr>
        <p:spPr>
          <a:xfrm>
            <a:off x="3302400" y="-32150"/>
            <a:ext cx="5841600" cy="666900"/>
          </a:xfrm>
          <a:prstGeom prst="rect">
            <a:avLst/>
          </a:prstGeom>
          <a:solidFill>
            <a:srgbClr val="4DBEA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52" name="Google Shape;52;p18"/>
          <p:cNvPicPr preferRelativeResize="0"/>
          <p:nvPr/>
        </p:nvPicPr>
        <p:blipFill rotWithShape="1">
          <a:blip r:embed="rId2">
            <a:alphaModFix/>
          </a:blip>
          <a:srcRect/>
          <a:stretch/>
        </p:blipFill>
        <p:spPr>
          <a:xfrm>
            <a:off x="534200" y="121862"/>
            <a:ext cx="2141501" cy="391075"/>
          </a:xfrm>
          <a:prstGeom prst="rect">
            <a:avLst/>
          </a:prstGeom>
          <a:noFill/>
          <a:ln>
            <a:noFill/>
          </a:ln>
        </p:spPr>
      </p:pic>
      <p:sp>
        <p:nvSpPr>
          <p:cNvPr id="53" name="Google Shape;53;p18"/>
          <p:cNvSpPr txBox="1"/>
          <p:nvPr/>
        </p:nvSpPr>
        <p:spPr>
          <a:xfrm>
            <a:off x="3463125" y="60300"/>
            <a:ext cx="3262200" cy="514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1" i="1" u="none" strike="noStrike" cap="none">
                <a:solidFill>
                  <a:schemeClr val="lt1"/>
                </a:solidFill>
                <a:latin typeface="Calibri"/>
                <a:ea typeface="Calibri"/>
                <a:cs typeface="Calibri"/>
                <a:sym typeface="Calibri"/>
              </a:rPr>
              <a:t>Thank you to our sponsors!</a:t>
            </a:r>
            <a:endParaRPr sz="1800" b="1" i="1"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entrepolis Sponsors 3">
  <p:cSld name="CUSTOM_3">
    <p:spTree>
      <p:nvGrpSpPr>
        <p:cNvPr id="1" name="Shape 54"/>
        <p:cNvGrpSpPr/>
        <p:nvPr/>
      </p:nvGrpSpPr>
      <p:grpSpPr>
        <a:xfrm>
          <a:off x="0" y="0"/>
          <a:ext cx="0" cy="0"/>
          <a:chOff x="0" y="0"/>
          <a:chExt cx="0" cy="0"/>
        </a:xfrm>
      </p:grpSpPr>
      <p:sp>
        <p:nvSpPr>
          <p:cNvPr id="55" name="Google Shape;55;g2a2b195cdda_0_1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56" name="Google Shape;56;g2a2b195cdda_0_163"/>
          <p:cNvSpPr/>
          <p:nvPr/>
        </p:nvSpPr>
        <p:spPr>
          <a:xfrm>
            <a:off x="0" y="0"/>
            <a:ext cx="3302400" cy="634800"/>
          </a:xfrm>
          <a:prstGeom prst="rect">
            <a:avLst/>
          </a:prstGeom>
          <a:solidFill>
            <a:schemeClr val="lt2"/>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57" name="Google Shape;57;g2a2b195cdda_0_163"/>
          <p:cNvSpPr/>
          <p:nvPr/>
        </p:nvSpPr>
        <p:spPr>
          <a:xfrm>
            <a:off x="3302400" y="-32150"/>
            <a:ext cx="5841600" cy="666900"/>
          </a:xfrm>
          <a:prstGeom prst="rect">
            <a:avLst/>
          </a:prstGeom>
          <a:solidFill>
            <a:srgbClr val="4DBEA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58" name="Google Shape;58;g2a2b195cdda_0_163"/>
          <p:cNvPicPr preferRelativeResize="0"/>
          <p:nvPr/>
        </p:nvPicPr>
        <p:blipFill rotWithShape="1">
          <a:blip r:embed="rId2">
            <a:alphaModFix/>
          </a:blip>
          <a:srcRect/>
          <a:stretch/>
        </p:blipFill>
        <p:spPr>
          <a:xfrm>
            <a:off x="534200" y="121862"/>
            <a:ext cx="2141501" cy="391075"/>
          </a:xfrm>
          <a:prstGeom prst="rect">
            <a:avLst/>
          </a:prstGeom>
          <a:noFill/>
          <a:ln>
            <a:noFill/>
          </a:ln>
        </p:spPr>
      </p:pic>
      <p:sp>
        <p:nvSpPr>
          <p:cNvPr id="59" name="Google Shape;59;g2a2b195cdda_0_163"/>
          <p:cNvSpPr txBox="1"/>
          <p:nvPr/>
        </p:nvSpPr>
        <p:spPr>
          <a:xfrm>
            <a:off x="3463125" y="60300"/>
            <a:ext cx="3262200" cy="514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1" i="1" u="none" strike="noStrike" cap="none">
                <a:solidFill>
                  <a:schemeClr val="lt1"/>
                </a:solidFill>
                <a:latin typeface="Calibri"/>
                <a:ea typeface="Calibri"/>
                <a:cs typeface="Calibri"/>
                <a:sym typeface="Calibri"/>
              </a:rPr>
              <a:t>Our metrics</a:t>
            </a:r>
            <a:endParaRPr sz="1800" b="1" i="1"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entrepolis Sponsors 2">
  <p:cSld name="CUSTOM_2">
    <p:spTree>
      <p:nvGrpSpPr>
        <p:cNvPr id="1" name="Shape 60"/>
        <p:cNvGrpSpPr/>
        <p:nvPr/>
      </p:nvGrpSpPr>
      <p:grpSpPr>
        <a:xfrm>
          <a:off x="0" y="0"/>
          <a:ext cx="0" cy="0"/>
          <a:chOff x="0" y="0"/>
          <a:chExt cx="0" cy="0"/>
        </a:xfrm>
      </p:grpSpPr>
      <p:sp>
        <p:nvSpPr>
          <p:cNvPr id="61" name="Google Shape;61;g2a29703ae52_0_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62" name="Google Shape;62;g2a29703ae52_0_22"/>
          <p:cNvSpPr/>
          <p:nvPr/>
        </p:nvSpPr>
        <p:spPr>
          <a:xfrm>
            <a:off x="0" y="0"/>
            <a:ext cx="3302400" cy="634800"/>
          </a:xfrm>
          <a:prstGeom prst="rect">
            <a:avLst/>
          </a:prstGeom>
          <a:solidFill>
            <a:schemeClr val="lt2"/>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63" name="Google Shape;63;g2a29703ae52_0_22"/>
          <p:cNvSpPr/>
          <p:nvPr/>
        </p:nvSpPr>
        <p:spPr>
          <a:xfrm>
            <a:off x="3302400" y="-32150"/>
            <a:ext cx="5841600" cy="666900"/>
          </a:xfrm>
          <a:prstGeom prst="rect">
            <a:avLst/>
          </a:prstGeom>
          <a:solidFill>
            <a:srgbClr val="4DBEA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64" name="Google Shape;64;g2a29703ae52_0_22"/>
          <p:cNvPicPr preferRelativeResize="0"/>
          <p:nvPr/>
        </p:nvPicPr>
        <p:blipFill rotWithShape="1">
          <a:blip r:embed="rId2">
            <a:alphaModFix/>
          </a:blip>
          <a:srcRect/>
          <a:stretch/>
        </p:blipFill>
        <p:spPr>
          <a:xfrm>
            <a:off x="534200" y="121862"/>
            <a:ext cx="2141501" cy="391075"/>
          </a:xfrm>
          <a:prstGeom prst="rect">
            <a:avLst/>
          </a:prstGeom>
          <a:noFill/>
          <a:ln>
            <a:noFill/>
          </a:ln>
        </p:spPr>
      </p:pic>
      <p:sp>
        <p:nvSpPr>
          <p:cNvPr id="65" name="Google Shape;65;g2a29703ae52_0_22"/>
          <p:cNvSpPr txBox="1"/>
          <p:nvPr/>
        </p:nvSpPr>
        <p:spPr>
          <a:xfrm>
            <a:off x="3463125" y="60300"/>
            <a:ext cx="3262200" cy="514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1" i="1" u="none" strike="noStrike" cap="none">
                <a:solidFill>
                  <a:schemeClr val="lt1"/>
                </a:solidFill>
                <a:latin typeface="Calibri"/>
                <a:ea typeface="Calibri"/>
                <a:cs typeface="Calibri"/>
                <a:sym typeface="Calibri"/>
              </a:rPr>
              <a:t>Our Team</a:t>
            </a:r>
            <a:endParaRPr sz="1800" b="1" i="1"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entrepolis Sponsors 1">
  <p:cSld name="CUSTOM_1">
    <p:spTree>
      <p:nvGrpSpPr>
        <p:cNvPr id="1" name="Shape 66"/>
        <p:cNvGrpSpPr/>
        <p:nvPr/>
      </p:nvGrpSpPr>
      <p:grpSpPr>
        <a:xfrm>
          <a:off x="0" y="0"/>
          <a:ext cx="0" cy="0"/>
          <a:chOff x="0" y="0"/>
          <a:chExt cx="0" cy="0"/>
        </a:xfrm>
      </p:grpSpPr>
      <p:sp>
        <p:nvSpPr>
          <p:cNvPr id="67" name="Google Shape;67;g2a29703ae52_0_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68" name="Google Shape;68;g2a29703ae52_0_10"/>
          <p:cNvSpPr/>
          <p:nvPr/>
        </p:nvSpPr>
        <p:spPr>
          <a:xfrm>
            <a:off x="0" y="0"/>
            <a:ext cx="3302400" cy="634800"/>
          </a:xfrm>
          <a:prstGeom prst="rect">
            <a:avLst/>
          </a:prstGeom>
          <a:solidFill>
            <a:schemeClr val="lt2"/>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69" name="Google Shape;69;g2a29703ae52_0_10"/>
          <p:cNvSpPr/>
          <p:nvPr/>
        </p:nvSpPr>
        <p:spPr>
          <a:xfrm>
            <a:off x="3302400" y="-32150"/>
            <a:ext cx="5841600" cy="666900"/>
          </a:xfrm>
          <a:prstGeom prst="rect">
            <a:avLst/>
          </a:prstGeom>
          <a:solidFill>
            <a:srgbClr val="4DBEA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70" name="Google Shape;70;g2a29703ae52_0_10"/>
          <p:cNvPicPr preferRelativeResize="0"/>
          <p:nvPr/>
        </p:nvPicPr>
        <p:blipFill rotWithShape="1">
          <a:blip r:embed="rId2">
            <a:alphaModFix/>
          </a:blip>
          <a:srcRect/>
          <a:stretch/>
        </p:blipFill>
        <p:spPr>
          <a:xfrm>
            <a:off x="534200" y="121862"/>
            <a:ext cx="2141501" cy="391075"/>
          </a:xfrm>
          <a:prstGeom prst="rect">
            <a:avLst/>
          </a:prstGeom>
          <a:noFill/>
          <a:ln>
            <a:noFill/>
          </a:ln>
        </p:spPr>
      </p:pic>
      <p:sp>
        <p:nvSpPr>
          <p:cNvPr id="71" name="Google Shape;71;g2a29703ae52_0_10"/>
          <p:cNvSpPr txBox="1"/>
          <p:nvPr/>
        </p:nvSpPr>
        <p:spPr>
          <a:xfrm>
            <a:off x="3463125" y="60300"/>
            <a:ext cx="3262200" cy="514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1" i="1" u="none" strike="noStrike" cap="none">
                <a:solidFill>
                  <a:schemeClr val="lt1"/>
                </a:solidFill>
                <a:latin typeface="Calibri"/>
                <a:ea typeface="Calibri"/>
                <a:cs typeface="Calibri"/>
                <a:sym typeface="Calibri"/>
              </a:rPr>
              <a:t>Our Board of Directors</a:t>
            </a:r>
            <a:endParaRPr sz="1800" b="1" i="1"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entrepolis Sponsors 1 1">
  <p:cSld name="CUSTOM_1_1">
    <p:spTree>
      <p:nvGrpSpPr>
        <p:cNvPr id="1" name="Shape 72"/>
        <p:cNvGrpSpPr/>
        <p:nvPr/>
      </p:nvGrpSpPr>
      <p:grpSpPr>
        <a:xfrm>
          <a:off x="0" y="0"/>
          <a:ext cx="0" cy="0"/>
          <a:chOff x="0" y="0"/>
          <a:chExt cx="0" cy="0"/>
        </a:xfrm>
      </p:grpSpPr>
      <p:sp>
        <p:nvSpPr>
          <p:cNvPr id="73" name="Google Shape;73;g2a2b195cdda_0_19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74" name="Google Shape;74;g2a2b195cdda_0_192"/>
          <p:cNvSpPr/>
          <p:nvPr/>
        </p:nvSpPr>
        <p:spPr>
          <a:xfrm>
            <a:off x="0" y="0"/>
            <a:ext cx="3302400" cy="634800"/>
          </a:xfrm>
          <a:prstGeom prst="rect">
            <a:avLst/>
          </a:prstGeom>
          <a:solidFill>
            <a:schemeClr val="lt2"/>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75" name="Google Shape;75;g2a2b195cdda_0_192"/>
          <p:cNvSpPr/>
          <p:nvPr/>
        </p:nvSpPr>
        <p:spPr>
          <a:xfrm>
            <a:off x="3302400" y="-32150"/>
            <a:ext cx="5841600" cy="666900"/>
          </a:xfrm>
          <a:prstGeom prst="rect">
            <a:avLst/>
          </a:prstGeom>
          <a:solidFill>
            <a:srgbClr val="4DBEA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76" name="Google Shape;76;g2a2b195cdda_0_192"/>
          <p:cNvPicPr preferRelativeResize="0"/>
          <p:nvPr/>
        </p:nvPicPr>
        <p:blipFill rotWithShape="1">
          <a:blip r:embed="rId2">
            <a:alphaModFix/>
          </a:blip>
          <a:srcRect/>
          <a:stretch/>
        </p:blipFill>
        <p:spPr>
          <a:xfrm>
            <a:off x="534200" y="121862"/>
            <a:ext cx="2141501" cy="391075"/>
          </a:xfrm>
          <a:prstGeom prst="rect">
            <a:avLst/>
          </a:prstGeom>
          <a:noFill/>
          <a:ln>
            <a:noFill/>
          </a:ln>
        </p:spPr>
      </p:pic>
      <p:sp>
        <p:nvSpPr>
          <p:cNvPr id="77" name="Google Shape;77;g2a2b195cdda_0_192"/>
          <p:cNvSpPr txBox="1"/>
          <p:nvPr/>
        </p:nvSpPr>
        <p:spPr>
          <a:xfrm>
            <a:off x="3463125" y="60300"/>
            <a:ext cx="3262200" cy="514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1" i="1" u="none" strike="noStrike" cap="none">
                <a:solidFill>
                  <a:schemeClr val="lt1"/>
                </a:solidFill>
                <a:latin typeface="Calibri"/>
                <a:ea typeface="Calibri"/>
                <a:cs typeface="Calibri"/>
                <a:sym typeface="Calibri"/>
              </a:rPr>
              <a:t>Products commercialized</a:t>
            </a:r>
            <a:endParaRPr sz="1800" b="1" i="1"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8"/>
        <p:cNvGrpSpPr/>
        <p:nvPr/>
      </p:nvGrpSpPr>
      <p:grpSpPr>
        <a:xfrm>
          <a:off x="0" y="0"/>
          <a:ext cx="0" cy="0"/>
          <a:chOff x="0" y="0"/>
          <a:chExt cx="0" cy="0"/>
        </a:xfrm>
      </p:grpSpPr>
      <p:sp>
        <p:nvSpPr>
          <p:cNvPr id="79" name="Google Shape;79;p21"/>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80" name="Google Shape;80;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81"/>
        <p:cNvGrpSpPr/>
        <p:nvPr/>
      </p:nvGrpSpPr>
      <p:grpSpPr>
        <a:xfrm>
          <a:off x="0" y="0"/>
          <a:ext cx="0" cy="0"/>
          <a:chOff x="0" y="0"/>
          <a:chExt cx="0" cy="0"/>
        </a:xfrm>
      </p:grpSpPr>
      <p:sp>
        <p:nvSpPr>
          <p:cNvPr id="82" name="Google Shape;82;p2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83" name="Google Shape;83;p23"/>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84" name="Google Shape;84;p2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85" name="Google Shape;85;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6"/>
        <p:cNvGrpSpPr/>
        <p:nvPr/>
      </p:nvGrpSpPr>
      <p:grpSpPr>
        <a:xfrm>
          <a:off x="0" y="0"/>
          <a:ext cx="0" cy="0"/>
          <a:chOff x="0" y="0"/>
          <a:chExt cx="0" cy="0"/>
        </a:xfrm>
      </p:grpSpPr>
      <p:sp>
        <p:nvSpPr>
          <p:cNvPr id="87" name="Google Shape;87;p2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88" name="Google Shape;88;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9"/>
        <p:cNvGrpSpPr/>
        <p:nvPr/>
      </p:nvGrpSpPr>
      <p:grpSpPr>
        <a:xfrm>
          <a:off x="0" y="0"/>
          <a:ext cx="0" cy="0"/>
          <a:chOff x="0" y="0"/>
          <a:chExt cx="0" cy="0"/>
        </a:xfrm>
      </p:grpSpPr>
      <p:sp>
        <p:nvSpPr>
          <p:cNvPr id="90" name="Google Shape;90;p25"/>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91" name="Google Shape;91;p25"/>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92" name="Google Shape;92;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93"/>
        <p:cNvGrpSpPr/>
        <p:nvPr/>
      </p:nvGrpSpPr>
      <p:grpSpPr>
        <a:xfrm>
          <a:off x="0" y="0"/>
          <a:ext cx="0" cy="0"/>
          <a:chOff x="0" y="0"/>
          <a:chExt cx="0" cy="0"/>
        </a:xfrm>
      </p:grpSpPr>
      <p:sp>
        <p:nvSpPr>
          <p:cNvPr id="94" name="Google Shape;94;p26"/>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95" name="Google Shape;95;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6"/>
        <p:cNvGrpSpPr/>
        <p:nvPr/>
      </p:nvGrpSpPr>
      <p:grpSpPr>
        <a:xfrm>
          <a:off x="0" y="0"/>
          <a:ext cx="0" cy="0"/>
          <a:chOff x="0" y="0"/>
          <a:chExt cx="0" cy="0"/>
        </a:xfrm>
      </p:grpSpPr>
      <p:sp>
        <p:nvSpPr>
          <p:cNvPr id="97" name="Google Shape;97;p27"/>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27"/>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99" name="Google Shape;99;p27"/>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00" name="Google Shape;100;p27"/>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01" name="Google Shape;101;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02"/>
        <p:cNvGrpSpPr/>
        <p:nvPr/>
      </p:nvGrpSpPr>
      <p:grpSpPr>
        <a:xfrm>
          <a:off x="0" y="0"/>
          <a:ext cx="0" cy="0"/>
          <a:chOff x="0" y="0"/>
          <a:chExt cx="0" cy="0"/>
        </a:xfrm>
      </p:grpSpPr>
      <p:sp>
        <p:nvSpPr>
          <p:cNvPr id="103" name="Google Shape;103;p28"/>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104" name="Google Shape;104;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5"/>
        <p:cNvGrpSpPr/>
        <p:nvPr/>
      </p:nvGrpSpPr>
      <p:grpSpPr>
        <a:xfrm>
          <a:off x="0" y="0"/>
          <a:ext cx="0" cy="0"/>
          <a:chOff x="0" y="0"/>
          <a:chExt cx="0" cy="0"/>
        </a:xfrm>
      </p:grpSpPr>
      <p:sp>
        <p:nvSpPr>
          <p:cNvPr id="106" name="Google Shape;106;p29"/>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107" name="Google Shape;107;p29"/>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108" name="Google Shape;10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entrepolis About/Intro Slide">
  <p:cSld name="SECTION_HEADER_1">
    <p:spTree>
      <p:nvGrpSpPr>
        <p:cNvPr id="1" name="Shape 109"/>
        <p:cNvGrpSpPr/>
        <p:nvPr/>
      </p:nvGrpSpPr>
      <p:grpSpPr>
        <a:xfrm>
          <a:off x="0" y="0"/>
          <a:ext cx="0" cy="0"/>
          <a:chOff x="0" y="0"/>
          <a:chExt cx="0" cy="0"/>
        </a:xfrm>
      </p:grpSpPr>
      <p:sp>
        <p:nvSpPr>
          <p:cNvPr id="110" name="Google Shape;110;p30"/>
          <p:cNvSpPr/>
          <p:nvPr/>
        </p:nvSpPr>
        <p:spPr>
          <a:xfrm>
            <a:off x="5166125" y="985550"/>
            <a:ext cx="3511500" cy="3237000"/>
          </a:xfrm>
          <a:prstGeom prst="rect">
            <a:avLst/>
          </a:prstGeom>
          <a:solidFill>
            <a:srgbClr val="70C497"/>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pic>
        <p:nvPicPr>
          <p:cNvPr id="112" name="Google Shape;112;p30"/>
          <p:cNvPicPr preferRelativeResize="0"/>
          <p:nvPr/>
        </p:nvPicPr>
        <p:blipFill rotWithShape="1">
          <a:blip r:embed="rId2">
            <a:alphaModFix/>
          </a:blip>
          <a:srcRect/>
          <a:stretch/>
        </p:blipFill>
        <p:spPr>
          <a:xfrm>
            <a:off x="955250" y="1220950"/>
            <a:ext cx="3310449" cy="604550"/>
          </a:xfrm>
          <a:prstGeom prst="rect">
            <a:avLst/>
          </a:prstGeom>
          <a:noFill/>
          <a:ln>
            <a:noFill/>
          </a:ln>
        </p:spPr>
      </p:pic>
      <p:cxnSp>
        <p:nvCxnSpPr>
          <p:cNvPr id="113" name="Google Shape;113;p30"/>
          <p:cNvCxnSpPr/>
          <p:nvPr/>
        </p:nvCxnSpPr>
        <p:spPr>
          <a:xfrm>
            <a:off x="963775" y="2066475"/>
            <a:ext cx="3293400" cy="0"/>
          </a:xfrm>
          <a:prstGeom prst="straightConnector1">
            <a:avLst/>
          </a:prstGeom>
          <a:noFill/>
          <a:ln w="9525" cap="flat" cmpd="sng">
            <a:solidFill>
              <a:schemeClr val="dk2"/>
            </a:solidFill>
            <a:prstDash val="solid"/>
            <a:round/>
            <a:headEnd type="none" w="sm" len="sm"/>
            <a:tailEnd type="none" w="sm" len="sm"/>
          </a:ln>
        </p:spPr>
      </p:cxnSp>
      <p:sp>
        <p:nvSpPr>
          <p:cNvPr id="114" name="Google Shape;114;p30"/>
          <p:cNvSpPr>
            <a:spLocks noGrp="1"/>
          </p:cNvSpPr>
          <p:nvPr>
            <p:ph type="pic" idx="2"/>
          </p:nvPr>
        </p:nvSpPr>
        <p:spPr>
          <a:xfrm>
            <a:off x="5069225" y="896000"/>
            <a:ext cx="3511500" cy="3237000"/>
          </a:xfrm>
          <a:prstGeom prst="rect">
            <a:avLst/>
          </a:prstGeom>
          <a:noFill/>
          <a:ln w="9525" cap="flat" cmpd="sng">
            <a:solidFill>
              <a:srgbClr val="000000"/>
            </a:solidFill>
            <a:prstDash val="solid"/>
            <a:round/>
            <a:headEnd type="none" w="sm" len="sm"/>
            <a:tailEnd type="none" w="sm" len="sm"/>
          </a:ln>
        </p:spPr>
      </p:sp>
      <p:sp>
        <p:nvSpPr>
          <p:cNvPr id="115" name="Google Shape;115;p30"/>
          <p:cNvSpPr txBox="1">
            <a:spLocks noGrp="1"/>
          </p:cNvSpPr>
          <p:nvPr>
            <p:ph type="subTitle" idx="1"/>
          </p:nvPr>
        </p:nvSpPr>
        <p:spPr>
          <a:xfrm>
            <a:off x="1301700" y="2212700"/>
            <a:ext cx="2884500" cy="1920300"/>
          </a:xfrm>
          <a:prstGeom prst="rect">
            <a:avLst/>
          </a:prstGeom>
          <a:noFill/>
          <a:ln>
            <a:noFill/>
          </a:ln>
        </p:spPr>
        <p:txBody>
          <a:bodyPr spcFirstLastPara="1" wrap="square" lIns="91425" tIns="91425" rIns="91425" bIns="91425" anchor="t" anchorCtr="0">
            <a:normAutofit/>
          </a:bodyPr>
          <a:lstStyle>
            <a:lvl1pPr lvl="0" algn="r">
              <a:lnSpc>
                <a:spcPct val="115000"/>
              </a:lnSpc>
              <a:spcBef>
                <a:spcPts val="0"/>
              </a:spcBef>
              <a:spcAft>
                <a:spcPts val="0"/>
              </a:spcAft>
              <a:buSzPts val="1600"/>
              <a:buFont typeface="Calibri"/>
              <a:buNone/>
              <a:defRPr sz="1600">
                <a:latin typeface="Calibri"/>
                <a:ea typeface="Calibri"/>
                <a:cs typeface="Calibri"/>
                <a:sym typeface="Calibri"/>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26" Type="http://schemas.openxmlformats.org/officeDocument/2006/relationships/image" Target="../media/image30.jpg"/><Relationship Id="rId3" Type="http://schemas.openxmlformats.org/officeDocument/2006/relationships/image" Target="../media/image7.png"/><Relationship Id="rId21" Type="http://schemas.openxmlformats.org/officeDocument/2006/relationships/image" Target="../media/image25.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jpg"/><Relationship Id="rId25" Type="http://schemas.openxmlformats.org/officeDocument/2006/relationships/image" Target="../media/image29.png"/><Relationship Id="rId2" Type="http://schemas.openxmlformats.org/officeDocument/2006/relationships/notesSlide" Target="../notesSlides/notesSlide9.xml"/><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jpg"/><Relationship Id="rId24" Type="http://schemas.openxmlformats.org/officeDocument/2006/relationships/image" Target="../media/image28.png"/><Relationship Id="rId5" Type="http://schemas.openxmlformats.org/officeDocument/2006/relationships/image" Target="../media/image9.png"/><Relationship Id="rId15" Type="http://schemas.openxmlformats.org/officeDocument/2006/relationships/image" Target="../media/image19.png"/><Relationship Id="rId23" Type="http://schemas.openxmlformats.org/officeDocument/2006/relationships/image" Target="../media/image27.jpg"/><Relationship Id="rId10" Type="http://schemas.openxmlformats.org/officeDocument/2006/relationships/image" Target="../media/image14.jpg"/><Relationship Id="rId19" Type="http://schemas.openxmlformats.org/officeDocument/2006/relationships/image" Target="../media/image23.jpg"/><Relationship Id="rId4" Type="http://schemas.openxmlformats.org/officeDocument/2006/relationships/image" Target="../media/image8.png"/><Relationship Id="rId9" Type="http://schemas.openxmlformats.org/officeDocument/2006/relationships/image" Target="../media/image13.jpg"/><Relationship Id="rId14" Type="http://schemas.openxmlformats.org/officeDocument/2006/relationships/image" Target="../media/image18.png"/><Relationship Id="rId22"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criticalmaterials.careerpathplatform.com/map/"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battery.careerpathplatform.com/map/"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8" Type="http://schemas.openxmlformats.org/officeDocument/2006/relationships/hyperlink" Target="https://www.cnbc.com/2025/12/11/south-koreas-sk-on-ford-motor-to-end-us-battery-joint-venture.html" TargetMode="External"/><Relationship Id="rId3" Type="http://schemas.openxmlformats.org/officeDocument/2006/relationships/hyperlink" Target="https://elements.visualcapitalist.com/lithium-battery-value-chain/" TargetMode="External"/><Relationship Id="rId7" Type="http://schemas.openxmlformats.org/officeDocument/2006/relationships/hyperlink" Target="https://www.npr.org/2024/10/11/nx-s1-5145932/stellantis-jeep-dodge-chrysler-layoff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s://elements.visualcapitalist.com/top-20-countries-by-battery-storage-capacity/" TargetMode="External"/><Relationship Id="rId5" Type="http://schemas.openxmlformats.org/officeDocument/2006/relationships/hyperlink" Target="https://about.bnef.com/insights/clean-energy/headwinds-in-largest-energy-storage-markets-wont-deter-growth/" TargetMode="External"/><Relationship Id="rId4" Type="http://schemas.openxmlformats.org/officeDocument/2006/relationships/hyperlink" Target="https://apnews.com/article/gm-layoffs-ev-battery-plants-30792ad41c5148fb5528a2d0bcc0b59b" TargetMode="External"/><Relationship Id="rId9" Type="http://schemas.openxmlformats.org/officeDocument/2006/relationships/hyperlink" Target="https://www.congress.gov/crs_external_products/R/PDF/R48538/R48538.6.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
          <p:cNvSpPr txBox="1">
            <a:spLocks noGrp="1"/>
          </p:cNvSpPr>
          <p:nvPr>
            <p:ph type="subTitle" idx="2"/>
          </p:nvPr>
        </p:nvSpPr>
        <p:spPr>
          <a:xfrm>
            <a:off x="135351" y="2687825"/>
            <a:ext cx="5520000" cy="461700"/>
          </a:xfrm>
          <a:prstGeom prst="rect">
            <a:avLst/>
          </a:prstGeom>
          <a:noFill/>
          <a:ln>
            <a:noFill/>
          </a:ln>
        </p:spPr>
        <p:txBody>
          <a:bodyPr spcFirstLastPara="1" wrap="square" lIns="91425" tIns="91425" rIns="91425" bIns="91425" anchor="ctr" anchorCtr="0">
            <a:spAutoFit/>
          </a:bodyPr>
          <a:lstStyle/>
          <a:p>
            <a:pPr marL="0" lvl="0" indent="0" algn="r" rtl="0">
              <a:lnSpc>
                <a:spcPct val="115000"/>
              </a:lnSpc>
              <a:spcBef>
                <a:spcPts val="0"/>
              </a:spcBef>
              <a:spcAft>
                <a:spcPts val="1200"/>
              </a:spcAft>
              <a:buSzPts val="1800"/>
              <a:buNone/>
            </a:pPr>
            <a:r>
              <a:rPr lang="en" b="1"/>
              <a:t>LEO Battery Supply Chain Project</a:t>
            </a:r>
            <a:endParaRPr b="1"/>
          </a:p>
        </p:txBody>
      </p:sp>
      <p:sp>
        <p:nvSpPr>
          <p:cNvPr id="121" name="Google Shape;121;p1"/>
          <p:cNvSpPr txBox="1">
            <a:spLocks noGrp="1"/>
          </p:cNvSpPr>
          <p:nvPr>
            <p:ph type="subTitle" idx="2"/>
          </p:nvPr>
        </p:nvSpPr>
        <p:spPr>
          <a:xfrm>
            <a:off x="950767" y="3344898"/>
            <a:ext cx="4963500" cy="1986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1200"/>
              </a:spcAft>
              <a:buSzPts val="1800"/>
              <a:buNone/>
            </a:pPr>
            <a:r>
              <a:rPr lang="en" b="1">
                <a:solidFill>
                  <a:schemeClr val="lt1"/>
                </a:solidFill>
              </a:rPr>
              <a:t>January 23, 2025</a:t>
            </a:r>
            <a:endParaRPr b="1">
              <a:solidFill>
                <a:schemeClr val="lt1"/>
              </a:solidFill>
            </a:endParaRPr>
          </a:p>
        </p:txBody>
      </p:sp>
      <p:sp>
        <p:nvSpPr>
          <p:cNvPr id="122" name="Google Shape;122;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
              <a:t>1</a:t>
            </a:fld>
            <a:endParaRPr/>
          </a:p>
        </p:txBody>
      </p:sp>
      <p:pic>
        <p:nvPicPr>
          <p:cNvPr id="123" name="Google Shape;123;p1"/>
          <p:cNvPicPr preferRelativeResize="0"/>
          <p:nvPr/>
        </p:nvPicPr>
        <p:blipFill rotWithShape="1">
          <a:blip r:embed="rId3">
            <a:alphaModFix/>
          </a:blip>
          <a:srcRect l="10754" t="6903" r="-2674" b="1174"/>
          <a:stretch/>
        </p:blipFill>
        <p:spPr>
          <a:xfrm>
            <a:off x="5443300" y="-15300"/>
            <a:ext cx="7799700" cy="5198700"/>
          </a:xfrm>
          <a:prstGeom prst="parallelogram">
            <a:avLst>
              <a:gd name="adj" fmla="val 25000"/>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g262ab823fd5_0_26"/>
          <p:cNvSpPr txBox="1"/>
          <p:nvPr/>
        </p:nvSpPr>
        <p:spPr>
          <a:xfrm>
            <a:off x="615500" y="356550"/>
            <a:ext cx="5772000" cy="950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 sz="2300" b="1" i="1" u="none" strike="noStrike" cap="none">
                <a:solidFill>
                  <a:schemeClr val="lt1"/>
                </a:solidFill>
                <a:latin typeface="Calibri"/>
                <a:ea typeface="Calibri"/>
                <a:cs typeface="Calibri"/>
                <a:sym typeface="Calibri"/>
              </a:rPr>
              <a:t>CENTREPOLIS MISSION</a:t>
            </a:r>
            <a:endParaRPr sz="2700" b="1" i="1" u="none" strike="noStrike" cap="none">
              <a:solidFill>
                <a:schemeClr val="lt1"/>
              </a:solidFill>
              <a:latin typeface="Calibri"/>
              <a:ea typeface="Calibri"/>
              <a:cs typeface="Calibri"/>
              <a:sym typeface="Calibri"/>
            </a:endParaRPr>
          </a:p>
        </p:txBody>
      </p:sp>
      <p:sp>
        <p:nvSpPr>
          <p:cNvPr id="129" name="Google Shape;129;g262ab823fd5_0_26"/>
          <p:cNvSpPr txBox="1"/>
          <p:nvPr/>
        </p:nvSpPr>
        <p:spPr>
          <a:xfrm>
            <a:off x="526325" y="1466775"/>
            <a:ext cx="4617300" cy="8562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200"/>
              <a:buFont typeface="Calibri"/>
              <a:buNone/>
            </a:pPr>
            <a:r>
              <a:rPr lang="en" sz="2200" b="0" i="0" u="none" strike="noStrike" cap="none">
                <a:solidFill>
                  <a:schemeClr val="dk1"/>
                </a:solidFill>
                <a:latin typeface="Calibri"/>
                <a:ea typeface="Calibri"/>
                <a:cs typeface="Calibri"/>
                <a:sym typeface="Calibri"/>
              </a:rPr>
              <a:t>To guide &amp; support those with ideas for physical products, help them recognize their dreams, build businesses and manufacture products in Michigan!</a:t>
            </a:r>
            <a:endParaRPr sz="2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endParaRPr sz="2200" b="0" i="0" u="none" strike="noStrike" cap="none">
              <a:solidFill>
                <a:schemeClr val="dk2"/>
              </a:solidFill>
              <a:latin typeface="Calibri"/>
              <a:ea typeface="Calibri"/>
              <a:cs typeface="Calibri"/>
              <a:sym typeface="Calibri"/>
            </a:endParaRPr>
          </a:p>
        </p:txBody>
      </p:sp>
      <p:sp>
        <p:nvSpPr>
          <p:cNvPr id="130" name="Google Shape;130;g262ab823fd5_0_26"/>
          <p:cNvSpPr txBox="1"/>
          <p:nvPr/>
        </p:nvSpPr>
        <p:spPr>
          <a:xfrm>
            <a:off x="5860825" y="4666075"/>
            <a:ext cx="2700000" cy="31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131" name="Google Shape;131;g262ab823fd5_0_26"/>
          <p:cNvSpPr txBox="1"/>
          <p:nvPr/>
        </p:nvSpPr>
        <p:spPr>
          <a:xfrm>
            <a:off x="5277550" y="4703700"/>
            <a:ext cx="3226800" cy="376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132" name="Google Shape;132;g262ab823fd5_0_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
              <a:t>2</a:t>
            </a:fld>
            <a:endParaRPr/>
          </a:p>
        </p:txBody>
      </p:sp>
      <p:pic>
        <p:nvPicPr>
          <p:cNvPr id="133" name="Google Shape;133;g262ab823fd5_0_26"/>
          <p:cNvPicPr preferRelativeResize="0"/>
          <p:nvPr/>
        </p:nvPicPr>
        <p:blipFill rotWithShape="1">
          <a:blip r:embed="rId3">
            <a:alphaModFix/>
          </a:blip>
          <a:srcRect l="3696" b="1922"/>
          <a:stretch/>
        </p:blipFill>
        <p:spPr>
          <a:xfrm>
            <a:off x="5355300" y="0"/>
            <a:ext cx="3788698" cy="2571749"/>
          </a:xfrm>
          <a:prstGeom prst="rect">
            <a:avLst/>
          </a:prstGeom>
          <a:noFill/>
          <a:ln>
            <a:noFill/>
          </a:ln>
        </p:spPr>
      </p:pic>
      <p:sp>
        <p:nvSpPr>
          <p:cNvPr id="134" name="Google Shape;134;g262ab823fd5_0_26"/>
          <p:cNvSpPr/>
          <p:nvPr/>
        </p:nvSpPr>
        <p:spPr>
          <a:xfrm>
            <a:off x="-53000" y="154675"/>
            <a:ext cx="5422500" cy="1191000"/>
          </a:xfrm>
          <a:prstGeom prst="rect">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5" name="Google Shape;135;g262ab823fd5_0_26"/>
          <p:cNvSpPr/>
          <p:nvPr/>
        </p:nvSpPr>
        <p:spPr>
          <a:xfrm>
            <a:off x="-53000" y="0"/>
            <a:ext cx="5422500" cy="1191000"/>
          </a:xfrm>
          <a:prstGeom prst="rect">
            <a:avLst/>
          </a:prstGeom>
          <a:solidFill>
            <a:srgbClr val="323D4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6" name="Google Shape;136;g262ab823fd5_0_26"/>
          <p:cNvSpPr txBox="1"/>
          <p:nvPr/>
        </p:nvSpPr>
        <p:spPr>
          <a:xfrm>
            <a:off x="615500" y="356550"/>
            <a:ext cx="5772000" cy="950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 sz="2300" b="1" i="1" u="none" strike="noStrike" cap="none">
                <a:solidFill>
                  <a:schemeClr val="lt1"/>
                </a:solidFill>
                <a:latin typeface="Calibri"/>
                <a:ea typeface="Calibri"/>
                <a:cs typeface="Calibri"/>
                <a:sym typeface="Calibri"/>
              </a:rPr>
              <a:t>OUR MANTRA</a:t>
            </a:r>
            <a:endParaRPr sz="2700" b="1" i="1" u="none" strike="noStrike" cap="none">
              <a:solidFill>
                <a:schemeClr val="lt1"/>
              </a:solidFill>
              <a:latin typeface="Calibri"/>
              <a:ea typeface="Calibri"/>
              <a:cs typeface="Calibri"/>
              <a:sym typeface="Calibri"/>
            </a:endParaRPr>
          </a:p>
        </p:txBody>
      </p:sp>
      <p:pic>
        <p:nvPicPr>
          <p:cNvPr id="137" name="Google Shape;137;g262ab823fd5_0_26"/>
          <p:cNvPicPr preferRelativeResize="0"/>
          <p:nvPr/>
        </p:nvPicPr>
        <p:blipFill rotWithShape="1">
          <a:blip r:embed="rId4">
            <a:alphaModFix/>
          </a:blip>
          <a:srcRect/>
          <a:stretch/>
        </p:blipFill>
        <p:spPr>
          <a:xfrm>
            <a:off x="615500" y="3884600"/>
            <a:ext cx="3846374" cy="702425"/>
          </a:xfrm>
          <a:prstGeom prst="rect">
            <a:avLst/>
          </a:prstGeom>
          <a:noFill/>
          <a:ln>
            <a:noFill/>
          </a:ln>
        </p:spPr>
      </p:pic>
      <p:pic>
        <p:nvPicPr>
          <p:cNvPr id="138" name="Google Shape;138;g262ab823fd5_0_26"/>
          <p:cNvPicPr preferRelativeResize="0"/>
          <p:nvPr/>
        </p:nvPicPr>
        <p:blipFill rotWithShape="1">
          <a:blip r:embed="rId5">
            <a:alphaModFix/>
          </a:blip>
          <a:srcRect l="7087" t="20111" r="17414" b="4393"/>
          <a:stretch/>
        </p:blipFill>
        <p:spPr>
          <a:xfrm>
            <a:off x="5362401" y="2618325"/>
            <a:ext cx="3788698" cy="25251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9"/>
          <p:cNvSpPr/>
          <p:nvPr/>
        </p:nvSpPr>
        <p:spPr>
          <a:xfrm>
            <a:off x="83625" y="-11775"/>
            <a:ext cx="2863200" cy="5163000"/>
          </a:xfrm>
          <a:prstGeom prst="rect">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4" name="Google Shape;144;p9"/>
          <p:cNvSpPr txBox="1"/>
          <p:nvPr/>
        </p:nvSpPr>
        <p:spPr>
          <a:xfrm>
            <a:off x="5860825" y="5047075"/>
            <a:ext cx="2700000" cy="31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145" name="Google Shape;145;p9"/>
          <p:cNvSpPr txBox="1"/>
          <p:nvPr/>
        </p:nvSpPr>
        <p:spPr>
          <a:xfrm>
            <a:off x="5277550" y="4703700"/>
            <a:ext cx="3226800" cy="376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146" name="Google Shape;146;p9"/>
          <p:cNvSpPr txBox="1">
            <a:spLocks noGrp="1"/>
          </p:cNvSpPr>
          <p:nvPr>
            <p:ph type="sldNum" idx="12"/>
          </p:nvPr>
        </p:nvSpPr>
        <p:spPr>
          <a:xfrm>
            <a:off x="8472458" y="4587017"/>
            <a:ext cx="548700" cy="393600"/>
          </a:xfrm>
          <a:prstGeom prst="rect">
            <a:avLst/>
          </a:prstGeom>
          <a:noFill/>
          <a:ln>
            <a:noFill/>
          </a:ln>
        </p:spPr>
        <p:txBody>
          <a:bodyPr spcFirstLastPara="1" wrap="square" lIns="91425" tIns="91425" rIns="91425" bIns="91425" anchor="ctr" anchorCtr="0">
            <a:norm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
              <a:t>3</a:t>
            </a:fld>
            <a:endParaRPr/>
          </a:p>
        </p:txBody>
      </p:sp>
      <p:sp>
        <p:nvSpPr>
          <p:cNvPr id="147" name="Google Shape;147;p9"/>
          <p:cNvSpPr/>
          <p:nvPr/>
        </p:nvSpPr>
        <p:spPr>
          <a:xfrm>
            <a:off x="0" y="0"/>
            <a:ext cx="2807700" cy="5163000"/>
          </a:xfrm>
          <a:prstGeom prst="rect">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48" name="Google Shape;148;p9"/>
          <p:cNvPicPr preferRelativeResize="0"/>
          <p:nvPr/>
        </p:nvPicPr>
        <p:blipFill rotWithShape="1">
          <a:blip r:embed="rId3">
            <a:alphaModFix amt="12000"/>
          </a:blip>
          <a:srcRect/>
          <a:stretch/>
        </p:blipFill>
        <p:spPr>
          <a:xfrm>
            <a:off x="-788325" y="-70225"/>
            <a:ext cx="3596025" cy="5132301"/>
          </a:xfrm>
          <a:prstGeom prst="rect">
            <a:avLst/>
          </a:prstGeom>
          <a:noFill/>
          <a:ln>
            <a:noFill/>
          </a:ln>
        </p:spPr>
      </p:pic>
      <p:sp>
        <p:nvSpPr>
          <p:cNvPr id="149" name="Google Shape;149;p9"/>
          <p:cNvSpPr txBox="1"/>
          <p:nvPr/>
        </p:nvSpPr>
        <p:spPr>
          <a:xfrm>
            <a:off x="164700" y="1869219"/>
            <a:ext cx="2478300" cy="16080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1"/>
              </a:buClr>
              <a:buSzPts val="1100"/>
              <a:buFont typeface="Arial"/>
              <a:buNone/>
            </a:pPr>
            <a:r>
              <a:rPr lang="en" sz="3000" b="1" i="1" u="none" strike="noStrike" cap="none">
                <a:solidFill>
                  <a:schemeClr val="lt1"/>
                </a:solidFill>
                <a:latin typeface="Calibri"/>
                <a:ea typeface="Calibri"/>
                <a:cs typeface="Calibri"/>
                <a:sym typeface="Calibri"/>
              </a:rPr>
              <a:t>The </a:t>
            </a:r>
            <a:endParaRPr sz="3000" b="1" i="1"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Arial"/>
              <a:buNone/>
            </a:pPr>
            <a:r>
              <a:rPr lang="en" sz="3000" b="1" i="1" u="none" strike="noStrike" cap="none">
                <a:solidFill>
                  <a:schemeClr val="lt1"/>
                </a:solidFill>
                <a:latin typeface="Calibri"/>
                <a:ea typeface="Calibri"/>
                <a:cs typeface="Calibri"/>
                <a:sym typeface="Calibri"/>
              </a:rPr>
              <a:t>Pro</a:t>
            </a:r>
            <a:r>
              <a:rPr lang="en" sz="3000" b="1" i="1">
                <a:solidFill>
                  <a:schemeClr val="lt1"/>
                </a:solidFill>
                <a:latin typeface="Calibri"/>
                <a:ea typeface="Calibri"/>
                <a:cs typeface="Calibri"/>
                <a:sym typeface="Calibri"/>
              </a:rPr>
              <a:t>ject</a:t>
            </a:r>
            <a:endParaRPr sz="3200" b="1" i="1" u="none" strike="noStrike" cap="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endParaRPr sz="2300" b="0" i="0" u="none" strike="noStrike" cap="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endParaRPr sz="2300" b="0" i="0" u="none" strike="noStrike" cap="none">
              <a:solidFill>
                <a:schemeClr val="lt1"/>
              </a:solidFill>
              <a:latin typeface="Calibri"/>
              <a:ea typeface="Calibri"/>
              <a:cs typeface="Calibri"/>
              <a:sym typeface="Calibri"/>
            </a:endParaRPr>
          </a:p>
        </p:txBody>
      </p:sp>
      <p:pic>
        <p:nvPicPr>
          <p:cNvPr id="150" name="Google Shape;150;p9"/>
          <p:cNvPicPr preferRelativeResize="0"/>
          <p:nvPr/>
        </p:nvPicPr>
        <p:blipFill rotWithShape="1">
          <a:blip r:embed="rId4">
            <a:alphaModFix/>
          </a:blip>
          <a:srcRect/>
          <a:stretch/>
        </p:blipFill>
        <p:spPr>
          <a:xfrm>
            <a:off x="3937638" y="2144712"/>
            <a:ext cx="3846374" cy="7024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g3a62fee631b_1_0"/>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 name="Google Shape;157;g3a62fee631b_1_0"/>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8" name="Google Shape;158;g3a62fee631b_1_0"/>
          <p:cNvSpPr txBox="1"/>
          <p:nvPr/>
        </p:nvSpPr>
        <p:spPr>
          <a:xfrm>
            <a:off x="329325" y="127950"/>
            <a:ext cx="74232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Executive Summary</a:t>
            </a:r>
            <a:endParaRPr sz="2100" b="1" i="0" u="none" strike="noStrike" cap="none">
              <a:solidFill>
                <a:schemeClr val="lt1"/>
              </a:solidFill>
              <a:latin typeface="Calibri"/>
              <a:ea typeface="Calibri"/>
              <a:cs typeface="Calibri"/>
              <a:sym typeface="Calibri"/>
            </a:endParaRPr>
          </a:p>
        </p:txBody>
      </p:sp>
      <p:sp>
        <p:nvSpPr>
          <p:cNvPr id="159" name="Google Shape;159;g3a62fee631b_1_0"/>
          <p:cNvSpPr txBox="1"/>
          <p:nvPr/>
        </p:nvSpPr>
        <p:spPr>
          <a:xfrm>
            <a:off x="0" y="852450"/>
            <a:ext cx="9144000" cy="43959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In this report, we discuss the importance of Lithium-ion batteries and the opportunities that are present for the state of Michigan to follow through with to continue to grow the value chain</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Based on interviews and survey outreach for Michigan battery companies, we compiled data in the following areas for prioritization and focus:</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Innovation priorities</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Supply Chain</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Scaling manufacturing</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Workforce development</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With a SWOT analysis, the team identified opportunities and provided recommendations based on the points of focus that Michigan could consider for assisting and retaining battery companies in the state</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highlight>
                  <a:schemeClr val="lt1"/>
                </a:highlight>
                <a:latin typeface="Calibri"/>
                <a:ea typeface="Calibri"/>
                <a:cs typeface="Calibri"/>
                <a:sym typeface="Calibri"/>
              </a:rPr>
              <a:t>These recommendations include:</a:t>
            </a:r>
            <a:endParaRPr sz="1600">
              <a:solidFill>
                <a:schemeClr val="dk2"/>
              </a:solidFill>
              <a:highlight>
                <a:schemeClr val="lt1"/>
              </a:highlight>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highlight>
                  <a:schemeClr val="lt1"/>
                </a:highlight>
                <a:latin typeface="Calibri"/>
                <a:ea typeface="Calibri"/>
                <a:cs typeface="Calibri"/>
                <a:sym typeface="Calibri"/>
              </a:rPr>
              <a:t>Enhancing industry group connectivity</a:t>
            </a:r>
            <a:endParaRPr sz="1600">
              <a:solidFill>
                <a:schemeClr val="dk2"/>
              </a:solidFill>
              <a:highlight>
                <a:schemeClr val="lt1"/>
              </a:highlight>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highlight>
                  <a:schemeClr val="lt1"/>
                </a:highlight>
                <a:latin typeface="Calibri"/>
                <a:ea typeface="Calibri"/>
                <a:cs typeface="Calibri"/>
                <a:sym typeface="Calibri"/>
              </a:rPr>
              <a:t>Supporting R&amp;D collaboration and funding between industry and academia</a:t>
            </a:r>
            <a:endParaRPr sz="1600">
              <a:solidFill>
                <a:schemeClr val="dk2"/>
              </a:solidFill>
              <a:highlight>
                <a:schemeClr val="lt1"/>
              </a:highlight>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Cost share support for helping companies scale their production</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highlight>
                  <a:schemeClr val="lt1"/>
                </a:highlight>
                <a:latin typeface="Calibri"/>
                <a:ea typeface="Calibri"/>
                <a:cs typeface="Calibri"/>
                <a:sym typeface="Calibri"/>
              </a:rPr>
              <a:t>Adding workforce training for battery cell machine technicians and pack engineering</a:t>
            </a:r>
            <a:endParaRPr sz="1600">
              <a:solidFill>
                <a:schemeClr val="dk2"/>
              </a:solidFill>
              <a:highlight>
                <a:schemeClr val="lt1"/>
              </a:highlight>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p:nvPr/>
        </p:nvSpPr>
        <p:spPr>
          <a:xfrm>
            <a:off x="0" y="852450"/>
            <a:ext cx="9144000" cy="38295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Michigan’s battery manufacturing ecosystem is evolving rapidly as firms shift from laboratory innovation toward full industrialization. The state is positioned to play a pivotal role in the national energy transition, but persistent supply-chain gaps, scaling barriers, economic challenges, and workforce shortages are limiting growth. </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The collective research indicates that Michigan’s competitiveness will depend on building a cohesive, resilient ecosystem that bridges innovation, production and supply chain growth, and workforce readiness.</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Current administration commitment to industrializing the nation offers opportunities to scale production of critical battery materials, components, cells, modules and packs</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Department of War (DoW) expenditures will include significant investments in domestic batteries, despite Department of Energy (DoE) investments being reduced</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Significant interest has been expressed to develop new battery chemistries that are less reliant on chinese battery materials (cobalt, nickel, graphite)</a:t>
            </a:r>
            <a:endParaRPr sz="1600">
              <a:solidFill>
                <a:schemeClr val="dk2"/>
              </a:solidFill>
              <a:latin typeface="Calibri"/>
              <a:ea typeface="Calibri"/>
              <a:cs typeface="Calibri"/>
              <a:sym typeface="Calibri"/>
            </a:endParaRPr>
          </a:p>
        </p:txBody>
      </p:sp>
      <p:sp>
        <p:nvSpPr>
          <p:cNvPr id="166" name="Google Shape;166;p3"/>
          <p:cNvSpPr txBox="1"/>
          <p:nvPr/>
        </p:nvSpPr>
        <p:spPr>
          <a:xfrm>
            <a:off x="-8833918" y="155851"/>
            <a:ext cx="7796100" cy="615513"/>
          </a:xfrm>
          <a:prstGeom prst="rect">
            <a:avLst/>
          </a:prstGeom>
          <a:noFill/>
          <a:ln>
            <a:noFill/>
          </a:ln>
        </p:spPr>
        <p:txBody>
          <a:bodyPr spcFirstLastPara="1" wrap="square" lIns="91425" tIns="45700" rIns="91425" bIns="45700" anchor="t" anchorCtr="0">
            <a:spAutoFit/>
          </a:bodyPr>
          <a:lstStyle/>
          <a:p>
            <a:pPr marL="584200" marR="0" lvl="0" indent="-33020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Arial"/>
              <a:ea typeface="Arial"/>
              <a:cs typeface="Arial"/>
              <a:sym typeface="Arial"/>
            </a:endParaRPr>
          </a:p>
          <a:p>
            <a:pPr marL="342900" marR="0" lvl="0" indent="-25400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7" name="Google Shape;167;p3"/>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8" name="Google Shape;168;p3"/>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9" name="Google Shape;169;p3"/>
          <p:cNvSpPr txBox="1"/>
          <p:nvPr/>
        </p:nvSpPr>
        <p:spPr>
          <a:xfrm>
            <a:off x="329325" y="127950"/>
            <a:ext cx="74232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Opportunity Statement</a:t>
            </a:r>
            <a:endParaRPr sz="2100" b="1" i="0" u="none" strike="noStrike" cap="none">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4"/>
          <p:cNvSpPr txBox="1"/>
          <p:nvPr/>
        </p:nvSpPr>
        <p:spPr>
          <a:xfrm>
            <a:off x="0" y="852450"/>
            <a:ext cx="9144000" cy="38295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Limited domestic supply chain</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Companies desire a more local supply chain, at the moment this is very difficult</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Conditions with investments are certainly slowing down desires for scaling up manufacturing</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Additionally, scale up manufacturing is a multi year process, can be impacted by numerous factors (administration priorities, consumer demand, </a:t>
            </a:r>
            <a:r>
              <a:rPr lang="en" sz="1600">
                <a:solidFill>
                  <a:schemeClr val="dk2"/>
                </a:solidFill>
                <a:highlight>
                  <a:schemeClr val="lt1"/>
                </a:highlight>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0"/>
                  </a:ext>
                </a:extLst>
              </a:rPr>
              <a:t>workforce </a:t>
            </a:r>
            <a:r>
              <a:rPr lang="en" sz="1600">
                <a:solidFill>
                  <a:schemeClr val="dk2"/>
                </a:solidFill>
                <a:latin typeface="Calibri"/>
                <a:ea typeface="Calibri"/>
                <a:cs typeface="Calibri"/>
                <a:sym typeface="Calibri"/>
              </a:rPr>
              <a:t>and talent gaps)</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Battery area is a highly technical field that has consistent talent gaps, causing competition with each other for retaining talent</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Partnerships with higher education institutes and community colleges are critical to expanding the interest and knowledge of battery development and manufacturing</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Tariffs and trade policies add uncertainties that are costly especially to smaller manufacturers</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Fluctuating demand has a big impact that causes delays to commitments of larger scale manufacturing</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Michigan and domestic supply chain companies are having a hard time competing with China and low cost countries even with tariffs in play</a:t>
            </a:r>
            <a:endParaRPr sz="1600">
              <a:solidFill>
                <a:schemeClr val="dk2"/>
              </a:solidFill>
              <a:latin typeface="Calibri"/>
              <a:ea typeface="Calibri"/>
              <a:cs typeface="Calibri"/>
              <a:sym typeface="Calibri"/>
            </a:endParaRPr>
          </a:p>
        </p:txBody>
      </p:sp>
      <p:sp>
        <p:nvSpPr>
          <p:cNvPr id="175" name="Google Shape;175;p34"/>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6" name="Google Shape;176;p34"/>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7" name="Google Shape;177;p34"/>
          <p:cNvSpPr txBox="1"/>
          <p:nvPr/>
        </p:nvSpPr>
        <p:spPr>
          <a:xfrm>
            <a:off x="329325" y="180415"/>
            <a:ext cx="74232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rgbClr val="000000"/>
              </a:buClr>
              <a:buSzPts val="2400"/>
              <a:buFont typeface="Calibri"/>
              <a:buNone/>
            </a:pPr>
            <a:r>
              <a:rPr lang="en" sz="2100" b="1">
                <a:solidFill>
                  <a:srgbClr val="FFFFFF"/>
                </a:solidFill>
                <a:latin typeface="Calibri"/>
                <a:ea typeface="Calibri"/>
                <a:cs typeface="Calibri"/>
                <a:sym typeface="Calibri"/>
              </a:rPr>
              <a:t>Key Takeaways from the Data Collection</a:t>
            </a:r>
            <a:endParaRPr sz="2100" b="1" i="0" u="none" strike="noStrike" cap="none">
              <a:solidFill>
                <a:srgbClr val="FFFFFF"/>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g3ac7131c10a_0_73"/>
          <p:cNvSpPr txBox="1"/>
          <p:nvPr/>
        </p:nvSpPr>
        <p:spPr>
          <a:xfrm>
            <a:off x="0" y="852450"/>
            <a:ext cx="9144000" cy="3760200"/>
          </a:xfrm>
          <a:prstGeom prst="rect">
            <a:avLst/>
          </a:prstGeom>
          <a:noFill/>
          <a:ln>
            <a:noFill/>
          </a:ln>
        </p:spPr>
        <p:txBody>
          <a:bodyPr spcFirstLastPara="1" wrap="square" lIns="91425" tIns="91425" rIns="91425" bIns="91425" anchor="t" anchorCtr="0">
            <a:spAutoFit/>
          </a:bodyPr>
          <a:lstStyle/>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Four DoE projects will receive $355 million in federal funding* to boost domestic production of advanced batteries and battery materials and reduce dependence on foreign suppliers</a:t>
            </a:r>
            <a:endParaRPr>
              <a:solidFill>
                <a:schemeClr val="dk2"/>
              </a:solidFill>
              <a:latin typeface="Calibri"/>
              <a:ea typeface="Calibri"/>
              <a:cs typeface="Calibri"/>
              <a:sym typeface="Calibri"/>
            </a:endParaRPr>
          </a:p>
          <a:p>
            <a:pPr marL="914400" lvl="1"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500 permanent jobs in Van Buren Township of Wayne County, as well as Flint and Muskegon. In the UP, retention of 425 jobs and supporting 1435 construction jobs</a:t>
            </a:r>
            <a:endParaRPr>
              <a:solidFill>
                <a:schemeClr val="dk2"/>
              </a:solidFill>
              <a:latin typeface="Calibri"/>
              <a:ea typeface="Calibri"/>
              <a:cs typeface="Calibri"/>
              <a:sym typeface="Calibri"/>
            </a:endParaRPr>
          </a:p>
          <a:p>
            <a:pPr marL="1371600" lvl="2"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$145 Million for Revex Technologies partnership with Eagle Mine in the UP, with a battery recycling/grinding facility in Midland</a:t>
            </a:r>
            <a:endParaRPr>
              <a:solidFill>
                <a:schemeClr val="dk2"/>
              </a:solidFill>
              <a:latin typeface="Calibri"/>
              <a:ea typeface="Calibri"/>
              <a:cs typeface="Calibri"/>
              <a:sym typeface="Calibri"/>
            </a:endParaRPr>
          </a:p>
          <a:p>
            <a:pPr marL="1371600" lvl="2"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$100 Million for Mitra-Chem to build a plant in Muskegon to accelerate scale up of iron-based cathodes</a:t>
            </a:r>
            <a:endParaRPr>
              <a:solidFill>
                <a:schemeClr val="dk2"/>
              </a:solidFill>
              <a:latin typeface="Calibri"/>
              <a:ea typeface="Calibri"/>
              <a:cs typeface="Calibri"/>
              <a:sym typeface="Calibri"/>
            </a:endParaRPr>
          </a:p>
          <a:p>
            <a:pPr marL="1371600" lvl="2"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$60 Million for NanoGraf Corp. to retrofit a Flint factory to produce enough silicon anode material to supply 1.5 million EVs a year </a:t>
            </a:r>
            <a:endParaRPr>
              <a:solidFill>
                <a:schemeClr val="dk2"/>
              </a:solidFill>
              <a:latin typeface="Calibri"/>
              <a:ea typeface="Calibri"/>
              <a:cs typeface="Calibri"/>
              <a:sym typeface="Calibri"/>
            </a:endParaRPr>
          </a:p>
          <a:p>
            <a:pPr marL="1371600" lvl="2"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$50 Million for Cabot Corp. plant opening in Van Buren, will be the first production scale facility in the US to make battery-grade carbon nanotubes and conductive additive dispersions to support the domestic supply chain (may include cells as well)</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$14 billion in EV investments* committed by companies like Ford (BlueOval City/Battery Park) and LG Energy Solutions</a:t>
            </a:r>
            <a:endParaRPr>
              <a:solidFill>
                <a:schemeClr val="dk2"/>
              </a:solidFill>
              <a:latin typeface="Calibri"/>
              <a:ea typeface="Calibri"/>
              <a:cs typeface="Calibri"/>
              <a:sym typeface="Calibri"/>
            </a:endParaRPr>
          </a:p>
          <a:p>
            <a:pPr marL="0" lvl="0" indent="0" algn="l" rtl="0">
              <a:lnSpc>
                <a:spcPct val="115000"/>
              </a:lnSpc>
              <a:spcBef>
                <a:spcPts val="1200"/>
              </a:spcBef>
              <a:spcAft>
                <a:spcPts val="1200"/>
              </a:spcAft>
              <a:buNone/>
            </a:pPr>
            <a:r>
              <a:rPr lang="en" sz="1300">
                <a:solidFill>
                  <a:schemeClr val="dk2"/>
                </a:solidFill>
                <a:latin typeface="Calibri"/>
                <a:ea typeface="Calibri"/>
                <a:cs typeface="Calibri"/>
                <a:sym typeface="Calibri"/>
              </a:rPr>
              <a:t>* there is still uncertainty on the status of some projects moving forward due to changes in the administration &amp; policies</a:t>
            </a:r>
            <a:endParaRPr sz="1300">
              <a:solidFill>
                <a:schemeClr val="dk2"/>
              </a:solidFill>
              <a:latin typeface="Calibri"/>
              <a:ea typeface="Calibri"/>
              <a:cs typeface="Calibri"/>
              <a:sym typeface="Calibri"/>
            </a:endParaRPr>
          </a:p>
        </p:txBody>
      </p:sp>
      <p:sp>
        <p:nvSpPr>
          <p:cNvPr id="183" name="Google Shape;183;g3ac7131c10a_0_73"/>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4" name="Google Shape;184;g3ac7131c10a_0_73"/>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5" name="Google Shape;185;g3ac7131c10a_0_73"/>
          <p:cNvSpPr txBox="1"/>
          <p:nvPr/>
        </p:nvSpPr>
        <p:spPr>
          <a:xfrm>
            <a:off x="329325" y="127950"/>
            <a:ext cx="5772000" cy="5376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State of Michigan- Battery Wins</a:t>
            </a:r>
            <a:endParaRPr sz="2100" b="1" i="0" u="none" strike="noStrike" cap="none">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g3ae61ed4079_0_39"/>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1" name="Google Shape;191;g3ae61ed4079_0_39"/>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2" name="Google Shape;192;g3ae61ed4079_0_39"/>
          <p:cNvSpPr txBox="1"/>
          <p:nvPr/>
        </p:nvSpPr>
        <p:spPr>
          <a:xfrm>
            <a:off x="-140975" y="852450"/>
            <a:ext cx="9285000" cy="4132800"/>
          </a:xfrm>
          <a:prstGeom prst="rect">
            <a:avLst/>
          </a:prstGeom>
          <a:noFill/>
          <a:ln>
            <a:noFill/>
          </a:ln>
        </p:spPr>
        <p:txBody>
          <a:bodyPr spcFirstLastPara="1" wrap="square" lIns="91425" tIns="91425" rIns="91425" bIns="91425" anchor="t" anchorCtr="0">
            <a:spAutoFit/>
          </a:bodyPr>
          <a:lstStyle/>
          <a:p>
            <a:pPr marL="457200" lvl="0"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Several Michigan based companies have even recently seen turndown in their business plans and manufacturing footprint in the State of Michigan. Some that have announced plans recently to scale back, move or terminate production operations in Michigan include:</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Fortescue- Module &amp; pack plant (Detroit)</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Envergia- Battery recycling (Detroit)</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XALT-Freudenberg e-Power Systems- Battery cell/module/pack (Midland+Auburn Hills)</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Natron Energy- Sodium ion battery production (Holland)</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1"/>
                  </a:ext>
                </a:extLst>
              </a:rPr>
              <a:t>Samsung- xEV battery pack (Auburn Hills)</a:t>
            </a:r>
            <a:endParaRPr sz="1500">
              <a:solidFill>
                <a:schemeClr val="dk2"/>
              </a:solidFill>
              <a:latin typeface="Calibri"/>
              <a:ea typeface="Calibri"/>
              <a:cs typeface="Calibri"/>
              <a:sym typeface="Calibri"/>
            </a:endParaRPr>
          </a:p>
          <a:p>
            <a:pPr marL="457200" lvl="0"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Large automotive companies like GM, </a:t>
            </a:r>
            <a:r>
              <a:rPr lang="en" sz="1500">
                <a:solidFill>
                  <a:schemeClr val="dk2"/>
                </a:solidFill>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2"/>
                  </a:ext>
                </a:extLst>
              </a:rPr>
              <a:t>Ford</a:t>
            </a:r>
            <a:r>
              <a:rPr lang="en" sz="1500">
                <a:solidFill>
                  <a:schemeClr val="dk2"/>
                </a:solidFill>
                <a:latin typeface="Calibri"/>
                <a:ea typeface="Calibri"/>
                <a:cs typeface="Calibri"/>
                <a:sym typeface="Calibri"/>
              </a:rPr>
              <a:t>, and Stellantis have seen an impact in business plans due to decreased demand for the EV market</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GM reported laying off about 1,700 employees from Michigan and Ohio combined, Stellantis laid off more than 1,000 employees in October at the Warren Plant in Detroit demand for EVs decrease</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rPr>
              <a:t>SK On and Ford Motor partnership ending joint venture for joint battery factories in US to do an overhaul on business growth areas</a:t>
            </a:r>
            <a:endParaRPr sz="1500">
              <a:solidFill>
                <a:schemeClr val="dk2"/>
              </a:solidFill>
              <a:latin typeface="Calibri"/>
              <a:ea typeface="Calibri"/>
              <a:cs typeface="Calibri"/>
              <a:sym typeface="Calibri"/>
            </a:endParaRPr>
          </a:p>
          <a:p>
            <a:pPr marL="914400" lvl="1" indent="-323850" algn="l" rtl="0">
              <a:lnSpc>
                <a:spcPct val="115000"/>
              </a:lnSpc>
              <a:spcBef>
                <a:spcPts val="0"/>
              </a:spcBef>
              <a:spcAft>
                <a:spcPts val="0"/>
              </a:spcAft>
              <a:buClr>
                <a:schemeClr val="dk2"/>
              </a:buClr>
              <a:buSzPts val="1500"/>
              <a:buFont typeface="Calibri"/>
              <a:buChar char="○"/>
            </a:pPr>
            <a:r>
              <a:rPr lang="en" sz="1500">
                <a:solidFill>
                  <a:schemeClr val="dk2"/>
                </a:solidFill>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3"/>
                  </a:ext>
                </a:extLst>
              </a:rPr>
              <a:t>Ford announcing $19.6B </a:t>
            </a:r>
            <a:r>
              <a:rPr lang="en" sz="1500">
                <a:solidFill>
                  <a:schemeClr val="dk2"/>
                </a:solidFill>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4"/>
                  </a:ext>
                </a:extLst>
              </a:rPr>
              <a:t>write off</a:t>
            </a:r>
            <a:r>
              <a:rPr lang="en" sz="1500">
                <a:solidFill>
                  <a:schemeClr val="dk2"/>
                </a:solidFill>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5"/>
                  </a:ext>
                </a:extLst>
              </a:rPr>
              <a:t> including stopping build of F150 Lightning EV</a:t>
            </a:r>
            <a:endParaRPr sz="1500">
              <a:solidFill>
                <a:schemeClr val="dk2"/>
              </a:solidFill>
              <a:latin typeface="Calibri"/>
              <a:ea typeface="Calibri"/>
              <a:cs typeface="Calibri"/>
              <a:sym typeface="Calibri"/>
            </a:endParaRPr>
          </a:p>
        </p:txBody>
      </p:sp>
      <p:sp>
        <p:nvSpPr>
          <p:cNvPr id="193" name="Google Shape;193;g3ae61ed4079_0_39"/>
          <p:cNvSpPr txBox="1"/>
          <p:nvPr/>
        </p:nvSpPr>
        <p:spPr>
          <a:xfrm>
            <a:off x="329325" y="127950"/>
            <a:ext cx="5772000" cy="5376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State of Michigan- Battery Casualties</a:t>
            </a:r>
            <a:endParaRPr sz="2100" b="1" i="0" u="none" strike="noStrike" cap="none">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g3ac7131c10a_0_34"/>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9" name="Google Shape;199;g3ac7131c10a_0_34"/>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g3ac7131c10a_0_34"/>
          <p:cNvSpPr txBox="1"/>
          <p:nvPr/>
        </p:nvSpPr>
        <p:spPr>
          <a:xfrm>
            <a:off x="329325" y="127950"/>
            <a:ext cx="5772000" cy="5376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Participated Companies </a:t>
            </a:r>
            <a:endParaRPr sz="2100" b="1" i="0" u="none" strike="noStrike" cap="none">
              <a:solidFill>
                <a:schemeClr val="lt1"/>
              </a:solidFill>
              <a:latin typeface="Calibri"/>
              <a:ea typeface="Calibri"/>
              <a:cs typeface="Calibri"/>
              <a:sym typeface="Calibri"/>
            </a:endParaRPr>
          </a:p>
        </p:txBody>
      </p:sp>
      <p:pic>
        <p:nvPicPr>
          <p:cNvPr id="201" name="Google Shape;201;g3ac7131c10a_0_34" title="download.png"/>
          <p:cNvPicPr preferRelativeResize="0"/>
          <p:nvPr/>
        </p:nvPicPr>
        <p:blipFill>
          <a:blip r:embed="rId3">
            <a:alphaModFix/>
          </a:blip>
          <a:stretch>
            <a:fillRect/>
          </a:stretch>
        </p:blipFill>
        <p:spPr>
          <a:xfrm>
            <a:off x="329325" y="852438"/>
            <a:ext cx="1262600" cy="845550"/>
          </a:xfrm>
          <a:prstGeom prst="rect">
            <a:avLst/>
          </a:prstGeom>
          <a:noFill/>
          <a:ln>
            <a:noFill/>
          </a:ln>
        </p:spPr>
      </p:pic>
      <p:pic>
        <p:nvPicPr>
          <p:cNvPr id="202" name="Google Shape;202;g3ac7131c10a_0_34" title="download.png"/>
          <p:cNvPicPr preferRelativeResize="0"/>
          <p:nvPr/>
        </p:nvPicPr>
        <p:blipFill>
          <a:blip r:embed="rId4">
            <a:alphaModFix/>
          </a:blip>
          <a:stretch>
            <a:fillRect/>
          </a:stretch>
        </p:blipFill>
        <p:spPr>
          <a:xfrm>
            <a:off x="131125" y="1519700"/>
            <a:ext cx="1659000" cy="537600"/>
          </a:xfrm>
          <a:prstGeom prst="rect">
            <a:avLst/>
          </a:prstGeom>
          <a:noFill/>
          <a:ln>
            <a:noFill/>
          </a:ln>
        </p:spPr>
      </p:pic>
      <p:pic>
        <p:nvPicPr>
          <p:cNvPr id="203" name="Google Shape;203;g3ac7131c10a_0_34" title="download.png"/>
          <p:cNvPicPr preferRelativeResize="0"/>
          <p:nvPr/>
        </p:nvPicPr>
        <p:blipFill>
          <a:blip r:embed="rId5">
            <a:alphaModFix/>
          </a:blip>
          <a:stretch>
            <a:fillRect/>
          </a:stretch>
        </p:blipFill>
        <p:spPr>
          <a:xfrm>
            <a:off x="151610" y="2148975"/>
            <a:ext cx="1618028" cy="845550"/>
          </a:xfrm>
          <a:prstGeom prst="rect">
            <a:avLst/>
          </a:prstGeom>
          <a:noFill/>
          <a:ln>
            <a:noFill/>
          </a:ln>
        </p:spPr>
      </p:pic>
      <p:pic>
        <p:nvPicPr>
          <p:cNvPr id="204" name="Google Shape;204;g3ac7131c10a_0_34" title="download.png"/>
          <p:cNvPicPr preferRelativeResize="0"/>
          <p:nvPr/>
        </p:nvPicPr>
        <p:blipFill>
          <a:blip r:embed="rId6">
            <a:alphaModFix/>
          </a:blip>
          <a:stretch>
            <a:fillRect/>
          </a:stretch>
        </p:blipFill>
        <p:spPr>
          <a:xfrm>
            <a:off x="151594" y="3086200"/>
            <a:ext cx="1867031" cy="474100"/>
          </a:xfrm>
          <a:prstGeom prst="rect">
            <a:avLst/>
          </a:prstGeom>
          <a:noFill/>
          <a:ln>
            <a:noFill/>
          </a:ln>
        </p:spPr>
      </p:pic>
      <p:pic>
        <p:nvPicPr>
          <p:cNvPr id="205" name="Google Shape;205;g3ac7131c10a_0_34" title="download.png"/>
          <p:cNvPicPr preferRelativeResize="0"/>
          <p:nvPr/>
        </p:nvPicPr>
        <p:blipFill>
          <a:blip r:embed="rId7">
            <a:alphaModFix/>
          </a:blip>
          <a:stretch>
            <a:fillRect/>
          </a:stretch>
        </p:blipFill>
        <p:spPr>
          <a:xfrm>
            <a:off x="212450" y="3560300"/>
            <a:ext cx="1496350" cy="781975"/>
          </a:xfrm>
          <a:prstGeom prst="rect">
            <a:avLst/>
          </a:prstGeom>
          <a:noFill/>
          <a:ln>
            <a:noFill/>
          </a:ln>
        </p:spPr>
      </p:pic>
      <p:pic>
        <p:nvPicPr>
          <p:cNvPr id="206" name="Google Shape;206;g3ac7131c10a_0_34" title="download.png"/>
          <p:cNvPicPr preferRelativeResize="0"/>
          <p:nvPr/>
        </p:nvPicPr>
        <p:blipFill>
          <a:blip r:embed="rId8">
            <a:alphaModFix/>
          </a:blip>
          <a:stretch>
            <a:fillRect/>
          </a:stretch>
        </p:blipFill>
        <p:spPr>
          <a:xfrm>
            <a:off x="3123025" y="1144237"/>
            <a:ext cx="1262600" cy="716038"/>
          </a:xfrm>
          <a:prstGeom prst="rect">
            <a:avLst/>
          </a:prstGeom>
          <a:noFill/>
          <a:ln>
            <a:noFill/>
          </a:ln>
        </p:spPr>
      </p:pic>
      <p:pic>
        <p:nvPicPr>
          <p:cNvPr id="207" name="Google Shape;207;g3ac7131c10a_0_34" title="download.jpg"/>
          <p:cNvPicPr preferRelativeResize="0"/>
          <p:nvPr/>
        </p:nvPicPr>
        <p:blipFill>
          <a:blip r:embed="rId9">
            <a:alphaModFix/>
          </a:blip>
          <a:stretch>
            <a:fillRect/>
          </a:stretch>
        </p:blipFill>
        <p:spPr>
          <a:xfrm>
            <a:off x="1904575" y="986013"/>
            <a:ext cx="905800" cy="917975"/>
          </a:xfrm>
          <a:prstGeom prst="rect">
            <a:avLst/>
          </a:prstGeom>
          <a:noFill/>
          <a:ln>
            <a:noFill/>
          </a:ln>
        </p:spPr>
      </p:pic>
      <p:pic>
        <p:nvPicPr>
          <p:cNvPr id="208" name="Google Shape;208;g3ac7131c10a_0_34" title="download.jpg"/>
          <p:cNvPicPr preferRelativeResize="0"/>
          <p:nvPr/>
        </p:nvPicPr>
        <p:blipFill>
          <a:blip r:embed="rId10">
            <a:alphaModFix/>
          </a:blip>
          <a:stretch>
            <a:fillRect/>
          </a:stretch>
        </p:blipFill>
        <p:spPr>
          <a:xfrm>
            <a:off x="5572155" y="4327837"/>
            <a:ext cx="2918920" cy="781975"/>
          </a:xfrm>
          <a:prstGeom prst="rect">
            <a:avLst/>
          </a:prstGeom>
          <a:noFill/>
          <a:ln>
            <a:noFill/>
          </a:ln>
        </p:spPr>
      </p:pic>
      <p:pic>
        <p:nvPicPr>
          <p:cNvPr id="209" name="Google Shape;209;g3ac7131c10a_0_34" title="download.jpg"/>
          <p:cNvPicPr preferRelativeResize="0"/>
          <p:nvPr/>
        </p:nvPicPr>
        <p:blipFill>
          <a:blip r:embed="rId11">
            <a:alphaModFix/>
          </a:blip>
          <a:stretch>
            <a:fillRect/>
          </a:stretch>
        </p:blipFill>
        <p:spPr>
          <a:xfrm>
            <a:off x="1869899" y="3808290"/>
            <a:ext cx="1940800" cy="466132"/>
          </a:xfrm>
          <a:prstGeom prst="rect">
            <a:avLst/>
          </a:prstGeom>
          <a:noFill/>
          <a:ln>
            <a:noFill/>
          </a:ln>
        </p:spPr>
      </p:pic>
      <p:pic>
        <p:nvPicPr>
          <p:cNvPr id="210" name="Google Shape;210;g3ac7131c10a_0_34" title="download.png"/>
          <p:cNvPicPr preferRelativeResize="0"/>
          <p:nvPr/>
        </p:nvPicPr>
        <p:blipFill>
          <a:blip r:embed="rId12">
            <a:alphaModFix/>
          </a:blip>
          <a:stretch>
            <a:fillRect/>
          </a:stretch>
        </p:blipFill>
        <p:spPr>
          <a:xfrm>
            <a:off x="2481226" y="4613995"/>
            <a:ext cx="2609426" cy="410305"/>
          </a:xfrm>
          <a:prstGeom prst="rect">
            <a:avLst/>
          </a:prstGeom>
          <a:noFill/>
          <a:ln>
            <a:noFill/>
          </a:ln>
        </p:spPr>
      </p:pic>
      <p:pic>
        <p:nvPicPr>
          <p:cNvPr id="211" name="Google Shape;211;g3ac7131c10a_0_34" title="download.png"/>
          <p:cNvPicPr preferRelativeResize="0"/>
          <p:nvPr/>
        </p:nvPicPr>
        <p:blipFill>
          <a:blip r:embed="rId13">
            <a:alphaModFix/>
          </a:blip>
          <a:stretch>
            <a:fillRect/>
          </a:stretch>
        </p:blipFill>
        <p:spPr>
          <a:xfrm>
            <a:off x="212448" y="4342275"/>
            <a:ext cx="1940813" cy="724500"/>
          </a:xfrm>
          <a:prstGeom prst="rect">
            <a:avLst/>
          </a:prstGeom>
          <a:noFill/>
          <a:ln>
            <a:noFill/>
          </a:ln>
        </p:spPr>
      </p:pic>
      <p:pic>
        <p:nvPicPr>
          <p:cNvPr id="212" name="Google Shape;212;g3ac7131c10a_0_34" title="download.png"/>
          <p:cNvPicPr preferRelativeResize="0"/>
          <p:nvPr/>
        </p:nvPicPr>
        <p:blipFill>
          <a:blip r:embed="rId14">
            <a:alphaModFix/>
          </a:blip>
          <a:stretch>
            <a:fillRect/>
          </a:stretch>
        </p:blipFill>
        <p:spPr>
          <a:xfrm>
            <a:off x="4937975" y="1065608"/>
            <a:ext cx="2690850" cy="683304"/>
          </a:xfrm>
          <a:prstGeom prst="rect">
            <a:avLst/>
          </a:prstGeom>
          <a:noFill/>
          <a:ln>
            <a:noFill/>
          </a:ln>
        </p:spPr>
      </p:pic>
      <p:pic>
        <p:nvPicPr>
          <p:cNvPr id="213" name="Google Shape;213;g3ac7131c10a_0_34" title="download.png"/>
          <p:cNvPicPr preferRelativeResize="0"/>
          <p:nvPr/>
        </p:nvPicPr>
        <p:blipFill>
          <a:blip r:embed="rId15">
            <a:alphaModFix/>
          </a:blip>
          <a:stretch>
            <a:fillRect/>
          </a:stretch>
        </p:blipFill>
        <p:spPr>
          <a:xfrm>
            <a:off x="1769659" y="2192683"/>
            <a:ext cx="797942" cy="845525"/>
          </a:xfrm>
          <a:prstGeom prst="rect">
            <a:avLst/>
          </a:prstGeom>
          <a:noFill/>
          <a:ln>
            <a:noFill/>
          </a:ln>
        </p:spPr>
      </p:pic>
      <p:pic>
        <p:nvPicPr>
          <p:cNvPr id="214" name="Google Shape;214;g3ac7131c10a_0_34" title="download.png"/>
          <p:cNvPicPr preferRelativeResize="0"/>
          <p:nvPr/>
        </p:nvPicPr>
        <p:blipFill>
          <a:blip r:embed="rId16">
            <a:alphaModFix/>
          </a:blip>
          <a:stretch>
            <a:fillRect/>
          </a:stretch>
        </p:blipFill>
        <p:spPr>
          <a:xfrm>
            <a:off x="2834988" y="1907673"/>
            <a:ext cx="1093550" cy="1093550"/>
          </a:xfrm>
          <a:prstGeom prst="rect">
            <a:avLst/>
          </a:prstGeom>
          <a:noFill/>
          <a:ln>
            <a:noFill/>
          </a:ln>
        </p:spPr>
      </p:pic>
      <p:pic>
        <p:nvPicPr>
          <p:cNvPr id="215" name="Google Shape;215;g3ac7131c10a_0_34" title="download.jpg"/>
          <p:cNvPicPr preferRelativeResize="0"/>
          <p:nvPr/>
        </p:nvPicPr>
        <p:blipFill>
          <a:blip r:embed="rId17">
            <a:alphaModFix/>
          </a:blip>
          <a:stretch>
            <a:fillRect/>
          </a:stretch>
        </p:blipFill>
        <p:spPr>
          <a:xfrm>
            <a:off x="7903150" y="1565531"/>
            <a:ext cx="1006225" cy="1006225"/>
          </a:xfrm>
          <a:prstGeom prst="rect">
            <a:avLst/>
          </a:prstGeom>
          <a:noFill/>
          <a:ln>
            <a:noFill/>
          </a:ln>
        </p:spPr>
      </p:pic>
      <p:pic>
        <p:nvPicPr>
          <p:cNvPr id="216" name="Google Shape;216;g3ac7131c10a_0_34" title="download.png"/>
          <p:cNvPicPr preferRelativeResize="0"/>
          <p:nvPr/>
        </p:nvPicPr>
        <p:blipFill>
          <a:blip r:embed="rId18">
            <a:alphaModFix/>
          </a:blip>
          <a:stretch>
            <a:fillRect/>
          </a:stretch>
        </p:blipFill>
        <p:spPr>
          <a:xfrm>
            <a:off x="4195918" y="1907668"/>
            <a:ext cx="1432114" cy="716050"/>
          </a:xfrm>
          <a:prstGeom prst="rect">
            <a:avLst/>
          </a:prstGeom>
          <a:noFill/>
          <a:ln>
            <a:noFill/>
          </a:ln>
        </p:spPr>
      </p:pic>
      <p:pic>
        <p:nvPicPr>
          <p:cNvPr id="217" name="Google Shape;217;g3ac7131c10a_0_34" title="download.jpg"/>
          <p:cNvPicPr preferRelativeResize="0"/>
          <p:nvPr/>
        </p:nvPicPr>
        <p:blipFill>
          <a:blip r:embed="rId19">
            <a:alphaModFix/>
          </a:blip>
          <a:stretch>
            <a:fillRect/>
          </a:stretch>
        </p:blipFill>
        <p:spPr>
          <a:xfrm>
            <a:off x="6052054" y="1688529"/>
            <a:ext cx="905800" cy="905800"/>
          </a:xfrm>
          <a:prstGeom prst="rect">
            <a:avLst/>
          </a:prstGeom>
          <a:noFill/>
          <a:ln>
            <a:noFill/>
          </a:ln>
        </p:spPr>
      </p:pic>
      <p:pic>
        <p:nvPicPr>
          <p:cNvPr id="218" name="Google Shape;218;g3ac7131c10a_0_34" title="download.png"/>
          <p:cNvPicPr preferRelativeResize="0"/>
          <p:nvPr/>
        </p:nvPicPr>
        <p:blipFill>
          <a:blip r:embed="rId20">
            <a:alphaModFix/>
          </a:blip>
          <a:stretch>
            <a:fillRect/>
          </a:stretch>
        </p:blipFill>
        <p:spPr>
          <a:xfrm>
            <a:off x="6935983" y="2715231"/>
            <a:ext cx="1240861" cy="646275"/>
          </a:xfrm>
          <a:prstGeom prst="rect">
            <a:avLst/>
          </a:prstGeom>
          <a:noFill/>
          <a:ln>
            <a:noFill/>
          </a:ln>
        </p:spPr>
      </p:pic>
      <p:pic>
        <p:nvPicPr>
          <p:cNvPr id="219" name="Google Shape;219;g3ac7131c10a_0_34" title="download.png"/>
          <p:cNvPicPr preferRelativeResize="0"/>
          <p:nvPr/>
        </p:nvPicPr>
        <p:blipFill>
          <a:blip r:embed="rId21">
            <a:alphaModFix/>
          </a:blip>
          <a:stretch>
            <a:fillRect/>
          </a:stretch>
        </p:blipFill>
        <p:spPr>
          <a:xfrm>
            <a:off x="2730699" y="2992355"/>
            <a:ext cx="1641213" cy="410300"/>
          </a:xfrm>
          <a:prstGeom prst="rect">
            <a:avLst/>
          </a:prstGeom>
          <a:noFill/>
          <a:ln>
            <a:noFill/>
          </a:ln>
        </p:spPr>
      </p:pic>
      <p:pic>
        <p:nvPicPr>
          <p:cNvPr id="220" name="Google Shape;220;g3ac7131c10a_0_34" title="download.png"/>
          <p:cNvPicPr preferRelativeResize="0"/>
          <p:nvPr/>
        </p:nvPicPr>
        <p:blipFill>
          <a:blip r:embed="rId22">
            <a:alphaModFix/>
          </a:blip>
          <a:stretch>
            <a:fillRect/>
          </a:stretch>
        </p:blipFill>
        <p:spPr>
          <a:xfrm>
            <a:off x="5641949" y="2571749"/>
            <a:ext cx="1134925" cy="1134925"/>
          </a:xfrm>
          <a:prstGeom prst="rect">
            <a:avLst/>
          </a:prstGeom>
          <a:noFill/>
          <a:ln>
            <a:noFill/>
          </a:ln>
        </p:spPr>
      </p:pic>
      <p:pic>
        <p:nvPicPr>
          <p:cNvPr id="221" name="Google Shape;221;g3ac7131c10a_0_34" title="download.jpg"/>
          <p:cNvPicPr preferRelativeResize="0"/>
          <p:nvPr/>
        </p:nvPicPr>
        <p:blipFill>
          <a:blip r:embed="rId23">
            <a:alphaModFix/>
          </a:blip>
          <a:stretch>
            <a:fillRect/>
          </a:stretch>
        </p:blipFill>
        <p:spPr>
          <a:xfrm>
            <a:off x="7628827" y="3504974"/>
            <a:ext cx="1262600" cy="709426"/>
          </a:xfrm>
          <a:prstGeom prst="rect">
            <a:avLst/>
          </a:prstGeom>
          <a:noFill/>
          <a:ln>
            <a:noFill/>
          </a:ln>
        </p:spPr>
      </p:pic>
      <p:pic>
        <p:nvPicPr>
          <p:cNvPr id="222" name="Google Shape;222;g3ac7131c10a_0_34" title="download.png"/>
          <p:cNvPicPr preferRelativeResize="0"/>
          <p:nvPr/>
        </p:nvPicPr>
        <p:blipFill>
          <a:blip r:embed="rId24">
            <a:alphaModFix/>
          </a:blip>
          <a:stretch>
            <a:fillRect/>
          </a:stretch>
        </p:blipFill>
        <p:spPr>
          <a:xfrm>
            <a:off x="3920652" y="3445167"/>
            <a:ext cx="1659000" cy="1174333"/>
          </a:xfrm>
          <a:prstGeom prst="rect">
            <a:avLst/>
          </a:prstGeom>
          <a:noFill/>
          <a:ln>
            <a:noFill/>
          </a:ln>
        </p:spPr>
      </p:pic>
      <p:pic>
        <p:nvPicPr>
          <p:cNvPr id="223" name="Google Shape;223;g3ac7131c10a_0_34" title="download.png"/>
          <p:cNvPicPr preferRelativeResize="0"/>
          <p:nvPr/>
        </p:nvPicPr>
        <p:blipFill>
          <a:blip r:embed="rId25">
            <a:alphaModFix/>
          </a:blip>
          <a:stretch>
            <a:fillRect/>
          </a:stretch>
        </p:blipFill>
        <p:spPr>
          <a:xfrm>
            <a:off x="5756775" y="3739445"/>
            <a:ext cx="1496350" cy="555615"/>
          </a:xfrm>
          <a:prstGeom prst="rect">
            <a:avLst/>
          </a:prstGeom>
          <a:noFill/>
          <a:ln>
            <a:noFill/>
          </a:ln>
        </p:spPr>
      </p:pic>
      <p:pic>
        <p:nvPicPr>
          <p:cNvPr id="224" name="Google Shape;224;g3ac7131c10a_0_34" title="download.jpg"/>
          <p:cNvPicPr preferRelativeResize="0"/>
          <p:nvPr/>
        </p:nvPicPr>
        <p:blipFill>
          <a:blip r:embed="rId26">
            <a:alphaModFix/>
          </a:blip>
          <a:stretch>
            <a:fillRect/>
          </a:stretch>
        </p:blipFill>
        <p:spPr>
          <a:xfrm>
            <a:off x="4503811" y="2729939"/>
            <a:ext cx="1006225" cy="10062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g3a6cb72df0b_0_0"/>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g3a6cb72df0b_0_0"/>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1" name="Google Shape;231;g3a6cb72df0b_0_0"/>
          <p:cNvSpPr txBox="1"/>
          <p:nvPr/>
        </p:nvSpPr>
        <p:spPr>
          <a:xfrm>
            <a:off x="329325" y="127950"/>
            <a:ext cx="5772000" cy="5376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Key battery assets</a:t>
            </a:r>
            <a:endParaRPr sz="2100" b="1" i="0" u="none" strike="noStrike" cap="none">
              <a:solidFill>
                <a:schemeClr val="lt1"/>
              </a:solidFill>
              <a:latin typeface="Calibri"/>
              <a:ea typeface="Calibri"/>
              <a:cs typeface="Calibri"/>
              <a:sym typeface="Calibri"/>
            </a:endParaRPr>
          </a:p>
        </p:txBody>
      </p:sp>
      <p:pic>
        <p:nvPicPr>
          <p:cNvPr id="232" name="Google Shape;232;g3a6cb72df0b_0_0"/>
          <p:cNvPicPr preferRelativeResize="0"/>
          <p:nvPr/>
        </p:nvPicPr>
        <p:blipFill>
          <a:blip r:embed="rId3">
            <a:alphaModFix/>
          </a:blip>
          <a:stretch>
            <a:fillRect/>
          </a:stretch>
        </p:blipFill>
        <p:spPr>
          <a:xfrm>
            <a:off x="930013" y="935875"/>
            <a:ext cx="7283974" cy="40844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4"/>
          <p:cNvSpPr/>
          <p:nvPr/>
        </p:nvSpPr>
        <p:spPr>
          <a:xfrm>
            <a:off x="83625" y="-11775"/>
            <a:ext cx="2863200" cy="5163000"/>
          </a:xfrm>
          <a:prstGeom prst="rect">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4"/>
          <p:cNvSpPr txBox="1"/>
          <p:nvPr/>
        </p:nvSpPr>
        <p:spPr>
          <a:xfrm>
            <a:off x="5860825" y="5047075"/>
            <a:ext cx="2700000" cy="31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39" name="Google Shape;239;p4"/>
          <p:cNvSpPr txBox="1"/>
          <p:nvPr/>
        </p:nvSpPr>
        <p:spPr>
          <a:xfrm>
            <a:off x="5277550" y="4703700"/>
            <a:ext cx="3226800" cy="376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40" name="Google Shape;240;p4"/>
          <p:cNvSpPr txBox="1">
            <a:spLocks noGrp="1"/>
          </p:cNvSpPr>
          <p:nvPr>
            <p:ph type="sldNum" idx="12"/>
          </p:nvPr>
        </p:nvSpPr>
        <p:spPr>
          <a:xfrm>
            <a:off x="8472458" y="4587017"/>
            <a:ext cx="548700" cy="393600"/>
          </a:xfrm>
          <a:prstGeom prst="rect">
            <a:avLst/>
          </a:prstGeom>
          <a:noFill/>
          <a:ln>
            <a:noFill/>
          </a:ln>
        </p:spPr>
        <p:txBody>
          <a:bodyPr spcFirstLastPara="1" wrap="square" lIns="91425" tIns="91425" rIns="91425" bIns="91425" anchor="ctr" anchorCtr="0">
            <a:norm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
              <a:t>11</a:t>
            </a:fld>
            <a:endParaRPr/>
          </a:p>
        </p:txBody>
      </p:sp>
      <p:sp>
        <p:nvSpPr>
          <p:cNvPr id="241" name="Google Shape;241;p4"/>
          <p:cNvSpPr/>
          <p:nvPr/>
        </p:nvSpPr>
        <p:spPr>
          <a:xfrm>
            <a:off x="0" y="0"/>
            <a:ext cx="2807700" cy="5163000"/>
          </a:xfrm>
          <a:prstGeom prst="rect">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42" name="Google Shape;242;p4"/>
          <p:cNvPicPr preferRelativeResize="0"/>
          <p:nvPr/>
        </p:nvPicPr>
        <p:blipFill rotWithShape="1">
          <a:blip r:embed="rId3">
            <a:alphaModFix amt="12000"/>
          </a:blip>
          <a:srcRect/>
          <a:stretch/>
        </p:blipFill>
        <p:spPr>
          <a:xfrm>
            <a:off x="-788325" y="-70225"/>
            <a:ext cx="3596025" cy="5132301"/>
          </a:xfrm>
          <a:prstGeom prst="rect">
            <a:avLst/>
          </a:prstGeom>
          <a:noFill/>
          <a:ln>
            <a:noFill/>
          </a:ln>
        </p:spPr>
      </p:pic>
      <p:pic>
        <p:nvPicPr>
          <p:cNvPr id="243" name="Google Shape;243;p4"/>
          <p:cNvPicPr preferRelativeResize="0"/>
          <p:nvPr/>
        </p:nvPicPr>
        <p:blipFill rotWithShape="1">
          <a:blip r:embed="rId4">
            <a:alphaModFix/>
          </a:blip>
          <a:srcRect/>
          <a:stretch/>
        </p:blipFill>
        <p:spPr>
          <a:xfrm>
            <a:off x="3937638" y="2144712"/>
            <a:ext cx="3846374" cy="702425"/>
          </a:xfrm>
          <a:prstGeom prst="rect">
            <a:avLst/>
          </a:prstGeom>
          <a:noFill/>
          <a:ln>
            <a:noFill/>
          </a:ln>
        </p:spPr>
      </p:pic>
      <p:sp>
        <p:nvSpPr>
          <p:cNvPr id="244" name="Google Shape;244;p4"/>
          <p:cNvSpPr txBox="1"/>
          <p:nvPr/>
        </p:nvSpPr>
        <p:spPr>
          <a:xfrm>
            <a:off x="164700" y="1869219"/>
            <a:ext cx="2478300" cy="16080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1"/>
              </a:buClr>
              <a:buSzPts val="1100"/>
              <a:buFont typeface="Arial"/>
              <a:buNone/>
            </a:pPr>
            <a:r>
              <a:rPr lang="en" sz="3000" b="1" i="1">
                <a:solidFill>
                  <a:schemeClr val="lt1"/>
                </a:solidFill>
                <a:latin typeface="Calibri"/>
                <a:ea typeface="Calibri"/>
                <a:cs typeface="Calibri"/>
                <a:sym typeface="Calibri"/>
              </a:rPr>
              <a:t>SWOT ANALYSIS</a:t>
            </a:r>
            <a:endParaRPr sz="3200" b="1" i="1" u="none" strike="noStrike" cap="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endParaRPr sz="2300" b="0" i="0" u="none" strike="noStrike" cap="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endParaRPr sz="2300" b="0" i="0" u="none" strike="noStrike" cap="none">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g3866e8b8847_1_0"/>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3" name="Google Shape;273;g3866e8b8847_1_0"/>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4" name="Google Shape;274;g3866e8b8847_1_0"/>
          <p:cNvSpPr txBox="1"/>
          <p:nvPr/>
        </p:nvSpPr>
        <p:spPr>
          <a:xfrm>
            <a:off x="0" y="852450"/>
            <a:ext cx="9144000" cy="18471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High Value Supply Chain opportunities are determined by 1 or more of the 4 conditions being present:</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High price or premium cost for material, component or sub systems</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Limited number of global or domestic suppliers</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Long lead times present for material, component or sub systems</a:t>
            </a:r>
            <a:endParaRPr sz="1600">
              <a:solidFill>
                <a:schemeClr val="dk2"/>
              </a:solidFill>
              <a:latin typeface="Calibri"/>
              <a:ea typeface="Calibri"/>
              <a:cs typeface="Calibri"/>
              <a:sym typeface="Calibri"/>
            </a:endParaRPr>
          </a:p>
          <a:p>
            <a:pPr marL="914400" lvl="1"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Material, component or sub systems I being targeted by industry as a critical innovation focus are of the supply chain to improve the product performance, reliability, cost reduction, etc</a:t>
            </a:r>
            <a:endParaRPr sz="1600">
              <a:solidFill>
                <a:schemeClr val="dk2"/>
              </a:solidFill>
              <a:latin typeface="Calibri"/>
              <a:ea typeface="Calibri"/>
              <a:cs typeface="Calibri"/>
              <a:sym typeface="Calibri"/>
            </a:endParaRPr>
          </a:p>
        </p:txBody>
      </p:sp>
      <p:sp>
        <p:nvSpPr>
          <p:cNvPr id="275" name="Google Shape;275;g3866e8b8847_1_0"/>
          <p:cNvSpPr txBox="1"/>
          <p:nvPr/>
        </p:nvSpPr>
        <p:spPr>
          <a:xfrm>
            <a:off x="329325" y="127950"/>
            <a:ext cx="74232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Battery Supply Chain High Value Areas</a:t>
            </a:r>
            <a:endParaRPr sz="2100" b="1">
              <a:solidFill>
                <a:schemeClr val="lt1"/>
              </a:solidFill>
              <a:latin typeface="Calibri"/>
              <a:ea typeface="Calibri"/>
              <a:cs typeface="Calibri"/>
              <a:sym typeface="Calibri"/>
            </a:endParaRPr>
          </a:p>
        </p:txBody>
      </p:sp>
      <p:grpSp>
        <p:nvGrpSpPr>
          <p:cNvPr id="276" name="Google Shape;276;g3866e8b8847_1_0"/>
          <p:cNvGrpSpPr/>
          <p:nvPr/>
        </p:nvGrpSpPr>
        <p:grpSpPr>
          <a:xfrm>
            <a:off x="3503149" y="3434011"/>
            <a:ext cx="2137713" cy="1123497"/>
            <a:chOff x="914990" y="5592899"/>
            <a:chExt cx="1737978" cy="912300"/>
          </a:xfrm>
        </p:grpSpPr>
        <p:sp>
          <p:nvSpPr>
            <p:cNvPr id="277" name="Google Shape;277;g3866e8b8847_1_0"/>
            <p:cNvSpPr/>
            <p:nvPr/>
          </p:nvSpPr>
          <p:spPr>
            <a:xfrm>
              <a:off x="914990" y="5592899"/>
              <a:ext cx="1488600" cy="912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 sz="1313" i="0" u="none" strike="noStrike" cap="none">
                  <a:solidFill>
                    <a:srgbClr val="000000"/>
                  </a:solidFill>
                  <a:latin typeface="Calibri"/>
                  <a:ea typeface="Calibri"/>
                  <a:cs typeface="Calibri"/>
                  <a:sym typeface="Calibri"/>
                </a:rPr>
                <a:t>   Legend:</a:t>
              </a:r>
              <a:endParaRPr sz="1805">
                <a:latin typeface="Calibri"/>
                <a:ea typeface="Calibri"/>
                <a:cs typeface="Calibri"/>
                <a:sym typeface="Calibri"/>
              </a:endParaRPr>
            </a:p>
          </p:txBody>
        </p:sp>
        <p:sp>
          <p:nvSpPr>
            <p:cNvPr id="278" name="Google Shape;278;g3866e8b8847_1_0"/>
            <p:cNvSpPr/>
            <p:nvPr/>
          </p:nvSpPr>
          <p:spPr>
            <a:xfrm>
              <a:off x="1005839" y="5786845"/>
              <a:ext cx="496389" cy="313509"/>
            </a:xfrm>
            <a:prstGeom prst="flowChartPunchedTape">
              <a:avLst/>
            </a:prstGeom>
            <a:solidFill>
              <a:srgbClr val="FCC917"/>
            </a:solidFill>
            <a:ln>
              <a:noFill/>
            </a:ln>
          </p:spPr>
          <p:txBody>
            <a:bodyPr spcFirstLastPara="1" wrap="square" lIns="0" tIns="0" rIns="0" bIns="0" anchor="ctr" anchorCtr="0">
              <a:noAutofit/>
            </a:bodyPr>
            <a:lstStyle/>
            <a:p>
              <a:pPr marL="0" marR="0" lvl="0" indent="0" algn="l" rtl="0">
                <a:spcBef>
                  <a:spcPts val="0"/>
                </a:spcBef>
                <a:spcAft>
                  <a:spcPts val="0"/>
                </a:spcAft>
                <a:buNone/>
              </a:pPr>
              <a:endParaRPr sz="2297" i="0" u="none" strike="noStrike" cap="none">
                <a:solidFill>
                  <a:srgbClr val="000000"/>
                </a:solidFill>
                <a:latin typeface="Calibri"/>
                <a:ea typeface="Calibri"/>
                <a:cs typeface="Calibri"/>
                <a:sym typeface="Calibri"/>
              </a:endParaRPr>
            </a:p>
          </p:txBody>
        </p:sp>
        <p:sp>
          <p:nvSpPr>
            <p:cNvPr id="279" name="Google Shape;279;g3866e8b8847_1_0"/>
            <p:cNvSpPr/>
            <p:nvPr/>
          </p:nvSpPr>
          <p:spPr>
            <a:xfrm>
              <a:off x="1005839" y="6165669"/>
              <a:ext cx="496500" cy="248100"/>
            </a:xfrm>
            <a:prstGeom prst="rect">
              <a:avLst/>
            </a:prstGeom>
            <a:solidFill>
              <a:srgbClr val="BFD5E9"/>
            </a:solidFill>
            <a:ln>
              <a:noFill/>
            </a:ln>
          </p:spPr>
          <p:txBody>
            <a:bodyPr spcFirstLastPara="1" wrap="square" lIns="0" tIns="0" rIns="0" bIns="0" anchor="ctr" anchorCtr="0">
              <a:noAutofit/>
            </a:bodyPr>
            <a:lstStyle/>
            <a:p>
              <a:pPr marL="0" marR="0" lvl="0" indent="0" algn="l" rtl="0">
                <a:spcBef>
                  <a:spcPts val="0"/>
                </a:spcBef>
                <a:spcAft>
                  <a:spcPts val="0"/>
                </a:spcAft>
                <a:buNone/>
              </a:pPr>
              <a:endParaRPr sz="2297" i="0" u="none" strike="noStrike" cap="none">
                <a:solidFill>
                  <a:srgbClr val="000000"/>
                </a:solidFill>
                <a:latin typeface="Calibri"/>
                <a:ea typeface="Calibri"/>
                <a:cs typeface="Calibri"/>
                <a:sym typeface="Calibri"/>
              </a:endParaRPr>
            </a:p>
          </p:txBody>
        </p:sp>
        <p:sp>
          <p:nvSpPr>
            <p:cNvPr id="280" name="Google Shape;280;g3866e8b8847_1_0"/>
            <p:cNvSpPr txBox="1"/>
            <p:nvPr/>
          </p:nvSpPr>
          <p:spPr>
            <a:xfrm>
              <a:off x="1593668" y="5826034"/>
              <a:ext cx="1059300" cy="235800"/>
            </a:xfrm>
            <a:prstGeom prst="rect">
              <a:avLst/>
            </a:prstGeom>
            <a:noFill/>
            <a:ln>
              <a:noFill/>
            </a:ln>
          </p:spPr>
          <p:txBody>
            <a:bodyPr spcFirstLastPara="1" wrap="square" lIns="112550" tIns="56250" rIns="112550" bIns="56250" anchor="t" anchorCtr="0">
              <a:spAutoFit/>
            </a:bodyPr>
            <a:lstStyle/>
            <a:p>
              <a:pPr marL="0" marR="0" lvl="0" indent="0" algn="l" rtl="0">
                <a:spcBef>
                  <a:spcPts val="0"/>
                </a:spcBef>
                <a:spcAft>
                  <a:spcPts val="0"/>
                </a:spcAft>
                <a:buNone/>
              </a:pPr>
              <a:r>
                <a:rPr lang="en" sz="1148" i="0" u="none" strike="noStrike" cap="none">
                  <a:solidFill>
                    <a:srgbClr val="000000"/>
                  </a:solidFill>
                  <a:latin typeface="Calibri"/>
                  <a:ea typeface="Calibri"/>
                  <a:cs typeface="Calibri"/>
                  <a:sym typeface="Calibri"/>
                </a:rPr>
                <a:t>= High Value</a:t>
              </a:r>
              <a:endParaRPr sz="1805">
                <a:latin typeface="Calibri"/>
                <a:ea typeface="Calibri"/>
                <a:cs typeface="Calibri"/>
                <a:sym typeface="Calibri"/>
              </a:endParaRPr>
            </a:p>
          </p:txBody>
        </p:sp>
        <p:sp>
          <p:nvSpPr>
            <p:cNvPr id="281" name="Google Shape;281;g3866e8b8847_1_0"/>
            <p:cNvSpPr txBox="1"/>
            <p:nvPr/>
          </p:nvSpPr>
          <p:spPr>
            <a:xfrm>
              <a:off x="1580605" y="6183032"/>
              <a:ext cx="1059300" cy="235800"/>
            </a:xfrm>
            <a:prstGeom prst="rect">
              <a:avLst/>
            </a:prstGeom>
            <a:noFill/>
            <a:ln>
              <a:noFill/>
            </a:ln>
          </p:spPr>
          <p:txBody>
            <a:bodyPr spcFirstLastPara="1" wrap="square" lIns="112550" tIns="56250" rIns="112550" bIns="56250" anchor="t" anchorCtr="0">
              <a:spAutoFit/>
            </a:bodyPr>
            <a:lstStyle/>
            <a:p>
              <a:pPr marL="0" marR="0" lvl="0" indent="0" algn="l" rtl="0">
                <a:spcBef>
                  <a:spcPts val="0"/>
                </a:spcBef>
                <a:spcAft>
                  <a:spcPts val="0"/>
                </a:spcAft>
                <a:buNone/>
              </a:pPr>
              <a:r>
                <a:rPr lang="en" sz="1148" i="0" u="none" strike="noStrike" cap="none">
                  <a:solidFill>
                    <a:srgbClr val="000000"/>
                  </a:solidFill>
                  <a:latin typeface="Calibri"/>
                  <a:ea typeface="Calibri"/>
                  <a:cs typeface="Calibri"/>
                  <a:sym typeface="Calibri"/>
                </a:rPr>
                <a:t>= Low Value</a:t>
              </a:r>
              <a:endParaRPr sz="1805">
                <a:latin typeface="Calibri"/>
                <a:ea typeface="Calibri"/>
                <a:cs typeface="Calibri"/>
                <a:sym typeface="Calibri"/>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g3866e8b8847_1_13"/>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7" name="Google Shape;287;g3866e8b8847_1_13"/>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8" name="Google Shape;288;g3866e8b8847_1_13"/>
          <p:cNvSpPr txBox="1"/>
          <p:nvPr/>
        </p:nvSpPr>
        <p:spPr>
          <a:xfrm>
            <a:off x="329325" y="127950"/>
            <a:ext cx="7423200" cy="9501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Battery Supply Chain High Value Areas</a:t>
            </a:r>
            <a:endParaRPr sz="2100" b="1">
              <a:solidFill>
                <a:schemeClr val="lt1"/>
              </a:solidFill>
              <a:latin typeface="Calibri"/>
              <a:ea typeface="Calibri"/>
              <a:cs typeface="Calibri"/>
              <a:sym typeface="Calibri"/>
            </a:endParaRPr>
          </a:p>
          <a:p>
            <a:pPr marL="0" lvl="0" indent="0" algn="l" rtl="0">
              <a:lnSpc>
                <a:spcPct val="90000"/>
              </a:lnSpc>
              <a:spcBef>
                <a:spcPts val="0"/>
              </a:spcBef>
              <a:spcAft>
                <a:spcPts val="0"/>
              </a:spcAft>
              <a:buClr>
                <a:schemeClr val="dk1"/>
              </a:buClr>
              <a:buSzPts val="2400"/>
              <a:buFont typeface="Calibri"/>
              <a:buNone/>
            </a:pPr>
            <a:endParaRPr sz="2100" b="1">
              <a:solidFill>
                <a:schemeClr val="lt1"/>
              </a:solidFill>
              <a:latin typeface="Calibri"/>
              <a:ea typeface="Calibri"/>
              <a:cs typeface="Calibri"/>
              <a:sym typeface="Calibri"/>
            </a:endParaRPr>
          </a:p>
        </p:txBody>
      </p:sp>
      <p:pic>
        <p:nvPicPr>
          <p:cNvPr id="289" name="Google Shape;289;g3866e8b8847_1_13"/>
          <p:cNvPicPr preferRelativeResize="0"/>
          <p:nvPr/>
        </p:nvPicPr>
        <p:blipFill>
          <a:blip r:embed="rId3">
            <a:alphaModFix/>
          </a:blip>
          <a:stretch>
            <a:fillRect/>
          </a:stretch>
        </p:blipFill>
        <p:spPr>
          <a:xfrm>
            <a:off x="545550" y="922350"/>
            <a:ext cx="7357601" cy="411839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g3866e8b8847_1_20"/>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5" name="Google Shape;295;g3866e8b8847_1_20"/>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6" name="Google Shape;296;g3866e8b8847_1_20"/>
          <p:cNvSpPr txBox="1"/>
          <p:nvPr/>
        </p:nvSpPr>
        <p:spPr>
          <a:xfrm>
            <a:off x="329325" y="127950"/>
            <a:ext cx="7423200" cy="9501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Michigan Battery Supply Chain Gaps &amp; Opportunities</a:t>
            </a:r>
            <a:endParaRPr sz="2100" b="1">
              <a:solidFill>
                <a:schemeClr val="lt1"/>
              </a:solidFill>
              <a:latin typeface="Calibri"/>
              <a:ea typeface="Calibri"/>
              <a:cs typeface="Calibri"/>
              <a:sym typeface="Calibri"/>
            </a:endParaRPr>
          </a:p>
        </p:txBody>
      </p:sp>
      <p:pic>
        <p:nvPicPr>
          <p:cNvPr id="297" name="Google Shape;297;g3866e8b8847_1_20"/>
          <p:cNvPicPr preferRelativeResize="0"/>
          <p:nvPr/>
        </p:nvPicPr>
        <p:blipFill>
          <a:blip r:embed="rId3">
            <a:alphaModFix/>
          </a:blip>
          <a:stretch>
            <a:fillRect/>
          </a:stretch>
        </p:blipFill>
        <p:spPr>
          <a:xfrm>
            <a:off x="943900" y="970822"/>
            <a:ext cx="7256201" cy="4084128"/>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g3866e8b8847_1_27"/>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3" name="Google Shape;303;g3866e8b8847_1_27"/>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4" name="Google Shape;304;g3866e8b8847_1_27"/>
          <p:cNvSpPr txBox="1"/>
          <p:nvPr/>
        </p:nvSpPr>
        <p:spPr>
          <a:xfrm>
            <a:off x="329325" y="180415"/>
            <a:ext cx="7423200" cy="9501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Michigan Battery Supply Chain Asset Map</a:t>
            </a:r>
            <a:endParaRPr sz="2100" b="1">
              <a:solidFill>
                <a:schemeClr val="lt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2400"/>
              <a:buFont typeface="Calibri"/>
              <a:buNone/>
            </a:pPr>
            <a:endParaRPr sz="1900" b="1">
              <a:solidFill>
                <a:srgbClr val="FFFFFF"/>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2400"/>
              <a:buFont typeface="Calibri"/>
              <a:buNone/>
            </a:pPr>
            <a:endParaRPr sz="1900" b="1">
              <a:solidFill>
                <a:srgbClr val="FFFFFF"/>
              </a:solidFill>
              <a:latin typeface="Calibri"/>
              <a:ea typeface="Calibri"/>
              <a:cs typeface="Calibri"/>
              <a:sym typeface="Calibri"/>
            </a:endParaRPr>
          </a:p>
        </p:txBody>
      </p:sp>
      <p:pic>
        <p:nvPicPr>
          <p:cNvPr id="305" name="Google Shape;305;g3866e8b8847_1_27"/>
          <p:cNvPicPr preferRelativeResize="0"/>
          <p:nvPr/>
        </p:nvPicPr>
        <p:blipFill>
          <a:blip r:embed="rId3">
            <a:alphaModFix/>
          </a:blip>
          <a:stretch>
            <a:fillRect/>
          </a:stretch>
        </p:blipFill>
        <p:spPr>
          <a:xfrm>
            <a:off x="446300" y="974800"/>
            <a:ext cx="7189251" cy="406087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g3a5e117aaee_0_54"/>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7" name="Google Shape;347;g3a5e117aaee_0_54"/>
          <p:cNvSpPr/>
          <p:nvPr/>
        </p:nvSpPr>
        <p:spPr>
          <a:xfrm>
            <a:off x="-705550" y="922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8" name="Google Shape;348;g3a5e117aaee_0_54"/>
          <p:cNvSpPr txBox="1"/>
          <p:nvPr/>
        </p:nvSpPr>
        <p:spPr>
          <a:xfrm>
            <a:off x="329325" y="127950"/>
            <a:ext cx="72414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rgbClr val="000000"/>
              </a:buClr>
              <a:buSzPts val="2400"/>
              <a:buFont typeface="Calibri"/>
              <a:buNone/>
            </a:pPr>
            <a:r>
              <a:rPr lang="en" sz="2100" b="1">
                <a:solidFill>
                  <a:srgbClr val="FFFFFF"/>
                </a:solidFill>
                <a:latin typeface="Calibri"/>
                <a:ea typeface="Calibri"/>
                <a:cs typeface="Calibri"/>
                <a:sym typeface="Calibri"/>
              </a:rPr>
              <a:t>Recommendations for Workforce Development</a:t>
            </a:r>
            <a:endParaRPr sz="2100" b="1" i="0" u="none" strike="noStrike" cap="none">
              <a:solidFill>
                <a:srgbClr val="FFFFFF"/>
              </a:solidFill>
              <a:latin typeface="Calibri"/>
              <a:ea typeface="Calibri"/>
              <a:cs typeface="Calibri"/>
              <a:sym typeface="Calibri"/>
            </a:endParaRPr>
          </a:p>
        </p:txBody>
      </p:sp>
      <p:sp>
        <p:nvSpPr>
          <p:cNvPr id="349" name="Google Shape;349;g3a5e117aaee_0_54"/>
          <p:cNvSpPr txBox="1"/>
          <p:nvPr/>
        </p:nvSpPr>
        <p:spPr>
          <a:xfrm>
            <a:off x="0" y="852450"/>
            <a:ext cx="9144000" cy="4007221"/>
          </a:xfrm>
          <a:prstGeom prst="rect">
            <a:avLst/>
          </a:prstGeom>
          <a:noFill/>
          <a:ln>
            <a:noFill/>
          </a:ln>
        </p:spPr>
        <p:txBody>
          <a:bodyPr spcFirstLastPara="1" wrap="square" lIns="91425" tIns="91425" rIns="91425" bIns="91425" anchor="t" anchorCtr="0">
            <a:spAutoFit/>
          </a:bodyPr>
          <a:lstStyle/>
          <a:p>
            <a:pPr marL="457200" lvl="0"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Review of battery training and expand if appropriate to ensure that curriculums are tailored to industry needs</a:t>
            </a:r>
            <a:endParaRPr sz="1200" dirty="0">
              <a:solidFill>
                <a:schemeClr val="dk2"/>
              </a:solidFill>
              <a:latin typeface="Calibri"/>
              <a:ea typeface="Calibri"/>
              <a:cs typeface="Calibri"/>
              <a:sym typeface="Calibri"/>
            </a:endParaRPr>
          </a:p>
          <a:p>
            <a:pPr marL="914400" lvl="1"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Description: Expansion or funding of existing programs that are specifically tailored to teach students specific needs and skills necessary for battery industry.</a:t>
            </a:r>
            <a:endParaRPr sz="1200" dirty="0">
              <a:solidFill>
                <a:schemeClr val="dk2"/>
              </a:solidFill>
              <a:latin typeface="Calibri"/>
              <a:ea typeface="Calibri"/>
              <a:cs typeface="Calibri"/>
              <a:sym typeface="Calibri"/>
            </a:endParaRPr>
          </a:p>
          <a:p>
            <a:pPr marL="914400" lvl="1"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Example Actions: </a:t>
            </a:r>
            <a:endParaRPr sz="1200" dirty="0">
              <a:solidFill>
                <a:schemeClr val="dk2"/>
              </a:solidFill>
              <a:latin typeface="Calibri"/>
              <a:ea typeface="Calibri"/>
              <a:cs typeface="Calibri"/>
              <a:sym typeface="Calibri"/>
            </a:endParaRPr>
          </a:p>
          <a:p>
            <a:pPr marL="1371600" lvl="2"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Evaluate existing MI battery workforce development programs to gage effectiveness to consider scaling the most utilized and effective programs.  Consider LEO support to expand and grow existing programs that have proven to be effective.  Examples include Industry led programs like</a:t>
            </a:r>
            <a:r>
              <a:rPr lang="en" sz="1200" dirty="0"/>
              <a:t> </a:t>
            </a:r>
            <a:r>
              <a:rPr lang="en" sz="1200" dirty="0">
                <a:solidFill>
                  <a:schemeClr val="dk2"/>
                </a:solidFill>
                <a:latin typeface="Calibri"/>
                <a:ea typeface="Calibri"/>
                <a:cs typeface="Calibri"/>
                <a:sym typeface="Calibri"/>
              </a:rPr>
              <a:t>Stellantis/Oakland U Battery Engineering program, UMich EV Center. Also make sure all MI battery supply chain is aware of programs to feed in trainees and create opportunities for them as they graduate from programs. MI Battery Consortium could support this if created. </a:t>
            </a:r>
            <a:endParaRPr sz="1200" dirty="0">
              <a:solidFill>
                <a:schemeClr val="dk2"/>
              </a:solidFill>
              <a:latin typeface="Calibri"/>
              <a:ea typeface="Calibri"/>
              <a:cs typeface="Calibri"/>
              <a:sym typeface="Calibri"/>
            </a:endParaRPr>
          </a:p>
          <a:p>
            <a:pPr marL="914400" lvl="1"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Description:  Skilled trades and specific areas identified from interviews: 1. Battery cell machine operating tech training and 2. Battery module pack engineering training, to support build and operation of new battery manufacturing facilities.</a:t>
            </a:r>
            <a:endParaRPr sz="1200" dirty="0">
              <a:solidFill>
                <a:schemeClr val="dk2"/>
              </a:solidFill>
              <a:latin typeface="Calibri"/>
              <a:ea typeface="Calibri"/>
              <a:cs typeface="Calibri"/>
              <a:sym typeface="Calibri"/>
            </a:endParaRPr>
          </a:p>
          <a:p>
            <a:pPr marL="914400" lvl="1"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Example Actions:</a:t>
            </a:r>
            <a:endParaRPr sz="1200" dirty="0">
              <a:solidFill>
                <a:schemeClr val="dk2"/>
              </a:solidFill>
              <a:latin typeface="Calibri"/>
              <a:ea typeface="Calibri"/>
              <a:cs typeface="Calibri"/>
              <a:sym typeface="Calibri"/>
            </a:endParaRPr>
          </a:p>
          <a:p>
            <a:pPr marL="1371600" lvl="2"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Expand technician and skilled trade level job training programs as part of the EV jobs academy.  Consider seeding UM Battery Lab that already has battery cell production equipment to provide the training.</a:t>
            </a:r>
            <a:endParaRPr sz="1200" dirty="0">
              <a:solidFill>
                <a:schemeClr val="dk2"/>
              </a:solidFill>
              <a:latin typeface="Calibri"/>
              <a:ea typeface="Calibri"/>
              <a:cs typeface="Calibri"/>
              <a:sym typeface="Calibri"/>
            </a:endParaRPr>
          </a:p>
          <a:p>
            <a:pPr marL="1371600" lvl="2"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Better link Michigan up with broader industry activities to define battery workforce training (DoW and DoE funded as well as NAATBatt trade association led work).  </a:t>
            </a:r>
            <a:endParaRPr sz="1200" dirty="0">
              <a:solidFill>
                <a:schemeClr val="dk2"/>
              </a:solidFill>
              <a:latin typeface="Calibri"/>
              <a:ea typeface="Calibri"/>
              <a:cs typeface="Calibri"/>
              <a:sym typeface="Calibri"/>
            </a:endParaRPr>
          </a:p>
          <a:p>
            <a:pPr marL="1371600" lvl="2" indent="-311150" algn="l" rtl="0">
              <a:lnSpc>
                <a:spcPct val="115000"/>
              </a:lnSpc>
              <a:spcBef>
                <a:spcPts val="0"/>
              </a:spcBef>
              <a:spcAft>
                <a:spcPts val="0"/>
              </a:spcAft>
              <a:buClr>
                <a:schemeClr val="dk2"/>
              </a:buClr>
              <a:buSzPts val="1300"/>
              <a:buFont typeface="Calibri"/>
              <a:buChar char="■"/>
            </a:pPr>
            <a:r>
              <a:rPr lang="en" sz="1200" dirty="0">
                <a:solidFill>
                  <a:schemeClr val="dk2"/>
                </a:solidFill>
                <a:latin typeface="Calibri"/>
                <a:ea typeface="Calibri"/>
                <a:cs typeface="Calibri"/>
                <a:sym typeface="Calibri"/>
              </a:rPr>
              <a:t>Jobs career path in battery industry being developed:  </a:t>
            </a:r>
            <a:r>
              <a:rPr lang="en" sz="1200" u="sng" dirty="0">
                <a:solidFill>
                  <a:schemeClr val="hlink"/>
                </a:solidFill>
                <a:latin typeface="Calibri"/>
                <a:ea typeface="Calibri"/>
                <a:cs typeface="Calibri"/>
                <a:sym typeface="Calibri"/>
                <a:hlinkClick r:id="rId3"/>
              </a:rPr>
              <a:t>https://criticalmaterials.careerpathplatform.com/map/</a:t>
            </a:r>
            <a:r>
              <a:rPr lang="en" sz="1200" dirty="0">
                <a:solidFill>
                  <a:schemeClr val="dk2"/>
                </a:solidFill>
                <a:latin typeface="Calibri"/>
                <a:ea typeface="Calibri"/>
                <a:cs typeface="Calibri"/>
                <a:sym typeface="Calibri"/>
              </a:rPr>
              <a:t>,  </a:t>
            </a:r>
            <a:r>
              <a:rPr lang="en" sz="1200" u="sng" dirty="0">
                <a:solidFill>
                  <a:schemeClr val="hlink"/>
                </a:solidFill>
                <a:latin typeface="Calibri"/>
                <a:ea typeface="Calibri"/>
                <a:cs typeface="Calibri"/>
                <a:sym typeface="Calibri"/>
                <a:hlinkClick r:id="rId4"/>
              </a:rPr>
              <a:t>https://battery.careerpathplatform.com/map/</a:t>
            </a:r>
            <a:r>
              <a:rPr lang="en" sz="1200" dirty="0">
                <a:solidFill>
                  <a:schemeClr val="dk2"/>
                </a:solidFill>
                <a:latin typeface="Calibri"/>
                <a:ea typeface="Calibri"/>
                <a:cs typeface="Calibri"/>
                <a:sym typeface="Calibri"/>
              </a:rPr>
              <a:t> </a:t>
            </a:r>
            <a:endParaRPr sz="1200" dirty="0">
              <a:solidFill>
                <a:schemeClr val="dk2"/>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g3af46d3166a_0_24"/>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5" name="Google Shape;355;g3af46d3166a_0_24"/>
          <p:cNvSpPr/>
          <p:nvPr/>
        </p:nvSpPr>
        <p:spPr>
          <a:xfrm>
            <a:off x="-705550" y="922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6" name="Google Shape;356;g3af46d3166a_0_24"/>
          <p:cNvSpPr txBox="1"/>
          <p:nvPr/>
        </p:nvSpPr>
        <p:spPr>
          <a:xfrm>
            <a:off x="329325" y="127950"/>
            <a:ext cx="7241400" cy="9501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Verbatim statements from companies interviewed (1 of 4)</a:t>
            </a:r>
            <a:endParaRPr sz="2100" b="1" i="0" u="none" strike="noStrike" cap="none">
              <a:solidFill>
                <a:srgbClr val="FFFFFF"/>
              </a:solidFill>
              <a:latin typeface="Calibri"/>
              <a:ea typeface="Calibri"/>
              <a:cs typeface="Calibri"/>
              <a:sym typeface="Calibri"/>
            </a:endParaRPr>
          </a:p>
        </p:txBody>
      </p:sp>
      <p:sp>
        <p:nvSpPr>
          <p:cNvPr id="357" name="Google Shape;357;g3af46d3166a_0_24"/>
          <p:cNvSpPr txBox="1"/>
          <p:nvPr/>
        </p:nvSpPr>
        <p:spPr>
          <a:xfrm>
            <a:off x="0" y="852450"/>
            <a:ext cx="9144000" cy="38295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“The whole area of </a:t>
            </a:r>
            <a:r>
              <a:rPr lang="en" sz="1600">
                <a:solidFill>
                  <a:schemeClr val="dk2"/>
                </a:solidFill>
                <a:highlight>
                  <a:schemeClr val="accent6"/>
                </a:highlight>
                <a:latin typeface="Calibri"/>
                <a:ea typeface="Calibri"/>
                <a:cs typeface="Calibri"/>
                <a:sym typeface="Calibri"/>
              </a:rPr>
              <a:t>permitting for new manufacturing is potentially going to be a bottleneck as we go down the road</a:t>
            </a:r>
            <a:r>
              <a:rPr lang="en" sz="1600">
                <a:solidFill>
                  <a:schemeClr val="dk2"/>
                </a:solidFill>
                <a:latin typeface="Calibri"/>
                <a:ea typeface="Calibri"/>
                <a:cs typeface="Calibri"/>
                <a:sym typeface="Calibri"/>
              </a:rPr>
              <a:t>, so </a:t>
            </a:r>
            <a:r>
              <a:rPr lang="en" sz="1600">
                <a:solidFill>
                  <a:schemeClr val="dk2"/>
                </a:solidFill>
                <a:highlight>
                  <a:schemeClr val="accent6"/>
                </a:highlight>
                <a:latin typeface="Calibri"/>
                <a:ea typeface="Calibri"/>
                <a:cs typeface="Calibri"/>
                <a:sym typeface="Calibri"/>
              </a:rPr>
              <a:t>getting ahead of that </a:t>
            </a:r>
            <a:r>
              <a:rPr lang="en" sz="1600">
                <a:solidFill>
                  <a:schemeClr val="dk2"/>
                </a:solidFill>
                <a:latin typeface="Calibri"/>
                <a:ea typeface="Calibri"/>
                <a:cs typeface="Calibri"/>
                <a:sym typeface="Calibri"/>
              </a:rPr>
              <a:t>before it becomes an issue </a:t>
            </a:r>
            <a:r>
              <a:rPr lang="en" sz="1600">
                <a:solidFill>
                  <a:schemeClr val="dk2"/>
                </a:solidFill>
                <a:highlight>
                  <a:schemeClr val="accent6"/>
                </a:highlight>
                <a:latin typeface="Calibri"/>
                <a:ea typeface="Calibri"/>
                <a:cs typeface="Calibri"/>
                <a:sym typeface="Calibri"/>
              </a:rPr>
              <a:t>is probably important</a:t>
            </a:r>
            <a:r>
              <a:rPr lang="en" sz="1600">
                <a:solidFill>
                  <a:schemeClr val="dk2"/>
                </a:solidFill>
                <a:latin typeface="Calibri"/>
                <a:ea typeface="Calibri"/>
                <a:cs typeface="Calibri"/>
                <a:sym typeface="Calibri"/>
              </a:rPr>
              <a:t>.”</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“...when it comes to large scale grid storage applications…those are projects that we should work on together. We've had conversations with MEDC is…we got to push, you know, DTE or consumers energy, that whatever the utility regime is here and put some batteries with that are made in Michigan for grid storage, and then that would be a win-win, and the State can have a showcase of applications as well as manufacturing. So I think there's some opportunities like that that we can work on. Obviously, there's a lot more applications, and </a:t>
            </a:r>
            <a:r>
              <a:rPr lang="en" sz="1600">
                <a:solidFill>
                  <a:schemeClr val="dk2"/>
                </a:solidFill>
                <a:highlight>
                  <a:schemeClr val="accent6"/>
                </a:highlight>
                <a:latin typeface="Calibri"/>
                <a:ea typeface="Calibri"/>
                <a:cs typeface="Calibri"/>
                <a:sym typeface="Calibri"/>
              </a:rPr>
              <a:t>the grid and utility commissions in different States are probably even more active </a:t>
            </a:r>
            <a:r>
              <a:rPr lang="en" sz="1600">
                <a:solidFill>
                  <a:schemeClr val="dk2"/>
                </a:solidFill>
                <a:latin typeface="Calibri"/>
                <a:ea typeface="Calibri"/>
                <a:cs typeface="Calibri"/>
                <a:sym typeface="Calibri"/>
              </a:rPr>
              <a:t>than they are in the State of Michigan.”</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“If you look at equipment sourcing, </a:t>
            </a:r>
            <a:r>
              <a:rPr lang="en" sz="1600">
                <a:solidFill>
                  <a:schemeClr val="dk2"/>
                </a:solidFill>
                <a:highlight>
                  <a:schemeClr val="accent6"/>
                </a:highlight>
                <a:latin typeface="Calibri"/>
                <a:ea typeface="Calibri"/>
                <a:cs typeface="Calibri"/>
                <a:sym typeface="Calibri"/>
              </a:rPr>
              <a:t>China is still the fastest and cheapest option</a:t>
            </a:r>
            <a:r>
              <a:rPr lang="en" sz="1600">
                <a:solidFill>
                  <a:schemeClr val="dk2"/>
                </a:solidFill>
                <a:latin typeface="Calibri"/>
                <a:ea typeface="Calibri"/>
                <a:cs typeface="Calibri"/>
                <a:sym typeface="Calibri"/>
              </a:rPr>
              <a:t> — </a:t>
            </a:r>
            <a:r>
              <a:rPr lang="en" sz="1600">
                <a:solidFill>
                  <a:schemeClr val="dk2"/>
                </a:solidFill>
                <a:highlight>
                  <a:schemeClr val="accent6"/>
                </a:highlight>
                <a:latin typeface="Calibri"/>
                <a:ea typeface="Calibri"/>
                <a:cs typeface="Calibri"/>
                <a:sym typeface="Calibri"/>
              </a:rPr>
              <a:t>about a four-month lead time and roughly half the cost</a:t>
            </a:r>
            <a:r>
              <a:rPr lang="en" sz="1600">
                <a:solidFill>
                  <a:schemeClr val="dk2"/>
                </a:solidFill>
                <a:latin typeface="Calibri"/>
                <a:ea typeface="Calibri"/>
                <a:cs typeface="Calibri"/>
                <a:sym typeface="Calibri"/>
              </a:rPr>
              <a:t>. Korea sits in the middle, with around a one-year lead time and pricing somewhere between China and Japan. Japan is the slowest and most expensive, closer to a two-year lead time and about double the cost of Korea.”</a:t>
            </a:r>
            <a:endParaRPr sz="1600">
              <a:solidFill>
                <a:schemeClr val="dk2"/>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g3af46d3166a_0_17"/>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3" name="Google Shape;363;g3af46d3166a_0_17"/>
          <p:cNvSpPr/>
          <p:nvPr/>
        </p:nvSpPr>
        <p:spPr>
          <a:xfrm>
            <a:off x="-705550" y="922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4" name="Google Shape;364;g3af46d3166a_0_17"/>
          <p:cNvSpPr txBox="1"/>
          <p:nvPr/>
        </p:nvSpPr>
        <p:spPr>
          <a:xfrm>
            <a:off x="329325" y="127950"/>
            <a:ext cx="7241400" cy="9501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Verbatim statements from companies interviewed (2 of 4)</a:t>
            </a:r>
            <a:endParaRPr sz="2100" b="1" i="0" u="none" strike="noStrike" cap="none">
              <a:solidFill>
                <a:srgbClr val="FFFFFF"/>
              </a:solidFill>
              <a:latin typeface="Calibri"/>
              <a:ea typeface="Calibri"/>
              <a:cs typeface="Calibri"/>
              <a:sym typeface="Calibri"/>
            </a:endParaRPr>
          </a:p>
        </p:txBody>
      </p:sp>
      <p:sp>
        <p:nvSpPr>
          <p:cNvPr id="365" name="Google Shape;365;g3af46d3166a_0_17"/>
          <p:cNvSpPr txBox="1"/>
          <p:nvPr/>
        </p:nvSpPr>
        <p:spPr>
          <a:xfrm>
            <a:off x="0" y="852450"/>
            <a:ext cx="9144000" cy="29799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“Every chemical right now is under threat. For the U.S, though, because of ethane supply, we have a great opportunity to maintain competitiveness on the petrochemical side. Oil refining is the same thing…when you look here on equipment, </a:t>
            </a:r>
            <a:r>
              <a:rPr lang="en" sz="1600">
                <a:solidFill>
                  <a:schemeClr val="dk2"/>
                </a:solidFill>
                <a:highlight>
                  <a:schemeClr val="accent6"/>
                </a:highlight>
                <a:latin typeface="Calibri"/>
                <a:ea typeface="Calibri"/>
                <a:cs typeface="Calibri"/>
                <a:sym typeface="Calibri"/>
              </a:rPr>
              <a:t>I could go to China and get equipment done. Basically, for probably one quarter of the price that we're going to pay and a delivery time of about 1 quarter.”</a:t>
            </a:r>
            <a:endParaRPr sz="1600">
              <a:solidFill>
                <a:schemeClr val="dk2"/>
              </a:solidFill>
              <a:highlight>
                <a:schemeClr val="accent6"/>
              </a:highlight>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“We have a supplier who's willing to get us current collector pretty much on demand which is great at the size that we need custom slit perfect. But to get it here from South Korea, the cheapest </a:t>
            </a:r>
            <a:r>
              <a:rPr lang="en" sz="1600">
                <a:solidFill>
                  <a:schemeClr val="dk2"/>
                </a:solidFill>
                <a:highlight>
                  <a:schemeClr val="accent6"/>
                </a:highlight>
                <a:latin typeface="Calibri"/>
                <a:ea typeface="Calibri"/>
                <a:cs typeface="Calibri"/>
                <a:sym typeface="Calibri"/>
              </a:rPr>
              <a:t>we've found is $6,000 every time we ship current collector. That's a lot of shipping charges, and that doesn't include tariffs and import taxes. </a:t>
            </a:r>
            <a:r>
              <a:rPr lang="en" sz="1600">
                <a:solidFill>
                  <a:schemeClr val="dk2"/>
                </a:solidFill>
                <a:latin typeface="Calibri"/>
                <a:ea typeface="Calibri"/>
                <a:cs typeface="Calibri"/>
                <a:sym typeface="Calibri"/>
              </a:rPr>
              <a:t>So you know, if if it costs $5 a meter for copper, we're then adding on tariffs and taxes and shipping that we wouldn't need to add on quite so badly or quite so much if it were domestic.”</a:t>
            </a:r>
            <a:endParaRPr sz="1600">
              <a:solidFill>
                <a:schemeClr val="dk2"/>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g3af46d3166a_0_10"/>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1" name="Google Shape;371;g3af46d3166a_0_10"/>
          <p:cNvSpPr/>
          <p:nvPr/>
        </p:nvSpPr>
        <p:spPr>
          <a:xfrm>
            <a:off x="-705550" y="922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g3af46d3166a_0_10"/>
          <p:cNvSpPr txBox="1"/>
          <p:nvPr/>
        </p:nvSpPr>
        <p:spPr>
          <a:xfrm>
            <a:off x="0" y="852450"/>
            <a:ext cx="9144000" cy="38295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“...think that </a:t>
            </a:r>
            <a:r>
              <a:rPr lang="en" sz="1600">
                <a:solidFill>
                  <a:schemeClr val="dk2"/>
                </a:solidFill>
                <a:highlight>
                  <a:schemeClr val="accent6"/>
                </a:highlight>
                <a:latin typeface="Calibri"/>
                <a:ea typeface="Calibri"/>
                <a:cs typeface="Calibri"/>
                <a:sym typeface="Calibri"/>
              </a:rPr>
              <a:t>the industry is right for having a really hardcore industry wide attack at trying to define these powders in a way that both allows companies like us to get what we want…it'll allow the innovative companies who are developing new powders and manufacturing processes to define why theirs is better right now.</a:t>
            </a:r>
            <a:r>
              <a:rPr lang="en" sz="1600">
                <a:solidFill>
                  <a:schemeClr val="dk2"/>
                </a:solidFill>
                <a:latin typeface="Calibri"/>
                <a:ea typeface="Calibri"/>
                <a:cs typeface="Calibri"/>
                <a:sym typeface="Calibri"/>
              </a:rPr>
              <a:t> All they can do is say we made this new powder. It works well in this area. Here you try it and tell us what you think they can't say.</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7"/>
                  </a:ext>
                </a:extLst>
              </a:rPr>
              <a:t>“ in the beginning, we did apply for some, for some grants, I guess I would say, that came out. And then, after that, we, that kind of fell to the wayside, and part of what we saw was that there were a lot of, there were some hurdles, right, with those… with those thoughts, either timing or, specific areas that we needed to utilize the funds in.”</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“We see a lot of need for people ask us all the time. Do you have a BMS? </a:t>
            </a:r>
            <a:r>
              <a:rPr lang="en" sz="1600">
                <a:solidFill>
                  <a:schemeClr val="dk2"/>
                </a:solidFill>
                <a:highlight>
                  <a:schemeClr val="accent6"/>
                </a:highlight>
                <a:latin typeface="Calibri"/>
                <a:ea typeface="Calibri"/>
                <a:cs typeface="Calibri"/>
                <a:sym typeface="Calibri"/>
              </a:rPr>
              <a:t>There seems to be a not great battery management system ecosystem out there.</a:t>
            </a:r>
            <a:r>
              <a:rPr lang="en" sz="1600">
                <a:solidFill>
                  <a:schemeClr val="dk2"/>
                </a:solidFill>
                <a:latin typeface="Calibri"/>
                <a:ea typeface="Calibri"/>
                <a:cs typeface="Calibri"/>
                <a:sym typeface="Calibri"/>
              </a:rPr>
              <a:t> </a:t>
            </a:r>
            <a:r>
              <a:rPr lang="en" sz="1600">
                <a:solidFill>
                  <a:schemeClr val="dk2"/>
                </a:solidFill>
                <a:highlight>
                  <a:schemeClr val="accent6"/>
                </a:highlight>
                <a:latin typeface="Calibri"/>
                <a:ea typeface="Calibri"/>
                <a:cs typeface="Calibri"/>
                <a:sym typeface="Calibri"/>
              </a:rPr>
              <a:t>A lot of custom bespoke kind of one off, but not quite with the full development time that's needed </a:t>
            </a:r>
            <a:r>
              <a:rPr lang="en" sz="1600">
                <a:solidFill>
                  <a:schemeClr val="dk2"/>
                </a:solidFill>
                <a:highlight>
                  <a:schemeClr val="lt1"/>
                </a:highlight>
                <a:latin typeface="Calibri"/>
                <a:ea typeface="Calibri"/>
                <a:cs typeface="Calibri"/>
                <a:sym typeface="Calibri"/>
              </a:rPr>
              <a:t>feels</a:t>
            </a:r>
            <a:r>
              <a:rPr lang="en" sz="1600">
                <a:solidFill>
                  <a:schemeClr val="dk2"/>
                </a:solidFill>
                <a:latin typeface="Calibri"/>
                <a:ea typeface="Calibri"/>
                <a:cs typeface="Calibri"/>
                <a:sym typeface="Calibri"/>
              </a:rPr>
              <a:t> like there's a space and a market for developing a kind of core set of some of the electronics that could be reused in different ways…”</a:t>
            </a:r>
            <a:endParaRPr sz="1600">
              <a:solidFill>
                <a:schemeClr val="dk2"/>
              </a:solidFill>
              <a:latin typeface="Calibri"/>
              <a:ea typeface="Calibri"/>
              <a:cs typeface="Calibri"/>
              <a:sym typeface="Calibri"/>
            </a:endParaRPr>
          </a:p>
        </p:txBody>
      </p:sp>
      <p:sp>
        <p:nvSpPr>
          <p:cNvPr id="373" name="Google Shape;373;g3af46d3166a_0_10"/>
          <p:cNvSpPr txBox="1"/>
          <p:nvPr/>
        </p:nvSpPr>
        <p:spPr>
          <a:xfrm>
            <a:off x="329325" y="127950"/>
            <a:ext cx="72414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rgbClr val="000000"/>
              </a:buClr>
              <a:buSzPts val="2400"/>
              <a:buFont typeface="Calibri"/>
              <a:buNone/>
            </a:pPr>
            <a:r>
              <a:rPr lang="en" sz="2100" b="1">
                <a:solidFill>
                  <a:srgbClr val="FFFFFF"/>
                </a:solidFill>
                <a:latin typeface="Calibri"/>
                <a:ea typeface="Calibri"/>
                <a:cs typeface="Calibri"/>
                <a:sym typeface="Calibri"/>
              </a:rPr>
              <a:t>Verbatim statements from companies interviewed (3 of 4)</a:t>
            </a:r>
            <a:endParaRPr sz="2100" b="1" i="0" u="none" strike="noStrike" cap="none">
              <a:solidFill>
                <a:srgbClr val="FFFFFF"/>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g3af46d3166a_0_31"/>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9" name="Google Shape;379;g3af46d3166a_0_31"/>
          <p:cNvSpPr/>
          <p:nvPr/>
        </p:nvSpPr>
        <p:spPr>
          <a:xfrm>
            <a:off x="-705550" y="922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0" name="Google Shape;380;g3af46d3166a_0_31"/>
          <p:cNvSpPr txBox="1"/>
          <p:nvPr/>
        </p:nvSpPr>
        <p:spPr>
          <a:xfrm>
            <a:off x="329325" y="127950"/>
            <a:ext cx="7241400" cy="9501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Verbatim statements from companies interviewed (4 of 4)</a:t>
            </a:r>
            <a:endParaRPr sz="2100" b="1">
              <a:solidFill>
                <a:schemeClr val="lt1"/>
              </a:solidFill>
              <a:latin typeface="Calibri"/>
              <a:ea typeface="Calibri"/>
              <a:cs typeface="Calibri"/>
              <a:sym typeface="Calibri"/>
            </a:endParaRPr>
          </a:p>
          <a:p>
            <a:pPr marL="0" lvl="0" indent="0" algn="l" rtl="0">
              <a:lnSpc>
                <a:spcPct val="90000"/>
              </a:lnSpc>
              <a:spcBef>
                <a:spcPts val="0"/>
              </a:spcBef>
              <a:spcAft>
                <a:spcPts val="0"/>
              </a:spcAft>
              <a:buClr>
                <a:schemeClr val="dk1"/>
              </a:buClr>
              <a:buSzPts val="2400"/>
              <a:buFont typeface="Calibri"/>
              <a:buNone/>
            </a:pPr>
            <a:endParaRPr sz="2100" b="1">
              <a:solidFill>
                <a:schemeClr val="lt1"/>
              </a:solidFill>
              <a:latin typeface="Calibri"/>
              <a:ea typeface="Calibri"/>
              <a:cs typeface="Calibri"/>
              <a:sym typeface="Calibri"/>
            </a:endParaRPr>
          </a:p>
        </p:txBody>
      </p:sp>
      <p:sp>
        <p:nvSpPr>
          <p:cNvPr id="381" name="Google Shape;381;g3af46d3166a_0_31"/>
          <p:cNvSpPr txBox="1"/>
          <p:nvPr/>
        </p:nvSpPr>
        <p:spPr>
          <a:xfrm>
            <a:off x="0" y="852450"/>
            <a:ext cx="9144000" cy="41127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“Because what happens in an </a:t>
            </a:r>
            <a:r>
              <a:rPr lang="en" sz="1600">
                <a:solidFill>
                  <a:schemeClr val="dk2"/>
                </a:solidFill>
                <a:highlight>
                  <a:schemeClr val="accent6"/>
                </a:highlight>
                <a:latin typeface="Calibri"/>
                <a:ea typeface="Calibri"/>
                <a:cs typeface="Calibri"/>
                <a:sym typeface="Calibri"/>
              </a:rPr>
              <a:t>industry that is growing and there's limited talent in certain areas is a lot of poaching happens and then talent acquisition becomes very high for a company</a:t>
            </a:r>
            <a:r>
              <a:rPr lang="en" sz="1600">
                <a:solidFill>
                  <a:schemeClr val="dk2"/>
                </a:solidFill>
                <a:latin typeface="Calibri"/>
                <a:ea typeface="Calibri"/>
                <a:cs typeface="Calibri"/>
                <a:sym typeface="Calibri"/>
              </a:rPr>
              <a:t>… you talk about the the engineering disciplines. It doesn't matter if it's mechanical electrical systems software. Those are probably the big ones that ties into the </a:t>
            </a:r>
            <a:r>
              <a:rPr lang="en" sz="1600">
                <a:solidFill>
                  <a:schemeClr val="dk2"/>
                </a:solidFill>
                <a:latin typeface="Calibri"/>
                <a:ea typeface="Calibri"/>
                <a:cs typeface="Calibri"/>
                <a:sym typeface="Calibri"/>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8"/>
                  </a:ext>
                </a:extLst>
              </a:rPr>
              <a:t>BMS</a:t>
            </a:r>
            <a:r>
              <a:rPr lang="en" sz="1600">
                <a:solidFill>
                  <a:schemeClr val="dk2"/>
                </a:solidFill>
                <a:latin typeface="Calibri"/>
                <a:ea typeface="Calibri"/>
                <a:cs typeface="Calibri"/>
                <a:sym typeface="Calibri"/>
              </a:rPr>
              <a:t>, those are the big ones right now, and they will probably always be like that.”</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“And then we can train them on that part for people who have either worked for a couple of years in a cell manufacturing environment or had, you know, other </a:t>
            </a:r>
            <a:r>
              <a:rPr lang="en" sz="1600">
                <a:solidFill>
                  <a:schemeClr val="dk2"/>
                </a:solidFill>
                <a:highlight>
                  <a:schemeClr val="accent6"/>
                </a:highlight>
                <a:latin typeface="Calibri"/>
                <a:ea typeface="Calibri"/>
                <a:cs typeface="Calibri"/>
                <a:sym typeface="Calibri"/>
              </a:rPr>
              <a:t>experience with lithium production, manufacturing, especially equipment, related experience.</a:t>
            </a:r>
            <a:r>
              <a:rPr lang="en" sz="1600">
                <a:solidFill>
                  <a:schemeClr val="dk2"/>
                </a:solidFill>
                <a:latin typeface="Calibri"/>
                <a:ea typeface="Calibri"/>
                <a:cs typeface="Calibri"/>
                <a:sym typeface="Calibri"/>
              </a:rPr>
              <a:t> It'll be all very helpful. </a:t>
            </a:r>
            <a:r>
              <a:rPr lang="en" sz="1600">
                <a:solidFill>
                  <a:schemeClr val="dk2"/>
                </a:solidFill>
                <a:highlight>
                  <a:schemeClr val="accent6"/>
                </a:highlight>
                <a:latin typeface="Calibri"/>
                <a:ea typeface="Calibri"/>
                <a:cs typeface="Calibri"/>
                <a:sym typeface="Calibri"/>
              </a:rPr>
              <a:t>I don't know where to find these people in Michigan</a:t>
            </a:r>
            <a:r>
              <a:rPr lang="en" sz="1600">
                <a:solidFill>
                  <a:schemeClr val="dk2"/>
                </a:solidFill>
                <a:latin typeface="Calibri"/>
                <a:ea typeface="Calibri"/>
                <a:cs typeface="Calibri"/>
                <a:sym typeface="Calibri"/>
              </a:rPr>
              <a:t>.”</a:t>
            </a:r>
            <a:endParaRPr sz="1600">
              <a:solidFill>
                <a:schemeClr val="dk2"/>
              </a:solidFill>
              <a:latin typeface="Calibri"/>
              <a:ea typeface="Calibri"/>
              <a:cs typeface="Calibri"/>
              <a:sym typeface="Calibri"/>
            </a:endParaRPr>
          </a:p>
          <a:p>
            <a:pPr marL="457200" lvl="0" indent="-330200" algn="l" rtl="0">
              <a:lnSpc>
                <a:spcPct val="115000"/>
              </a:lnSpc>
              <a:spcBef>
                <a:spcPts val="0"/>
              </a:spcBef>
              <a:spcAft>
                <a:spcPts val="0"/>
              </a:spcAft>
              <a:buClr>
                <a:schemeClr val="dk2"/>
              </a:buClr>
              <a:buSzPts val="1600"/>
              <a:buFont typeface="Calibri"/>
              <a:buChar char="●"/>
            </a:pPr>
            <a:r>
              <a:rPr lang="en" sz="1600">
                <a:solidFill>
                  <a:schemeClr val="dk2"/>
                </a:solidFill>
                <a:latin typeface="Calibri"/>
                <a:ea typeface="Calibri"/>
                <a:cs typeface="Calibri"/>
                <a:sym typeface="Calibri"/>
              </a:rPr>
              <a:t>“... think </a:t>
            </a:r>
            <a:r>
              <a:rPr lang="en" sz="1600">
                <a:solidFill>
                  <a:schemeClr val="dk2"/>
                </a:solidFill>
                <a:highlight>
                  <a:schemeClr val="accent6"/>
                </a:highlight>
                <a:latin typeface="Calibri"/>
                <a:ea typeface="Calibri"/>
                <a:cs typeface="Calibri"/>
                <a:sym typeface="Calibri"/>
              </a:rPr>
              <a:t>Michigan is actually one of the few places that does have that talent</a:t>
            </a:r>
            <a:r>
              <a:rPr lang="en" sz="1600">
                <a:solidFill>
                  <a:schemeClr val="dk2"/>
                </a:solidFill>
                <a:latin typeface="Calibri"/>
                <a:ea typeface="Calibri"/>
                <a:cs typeface="Calibri"/>
                <a:sym typeface="Calibri"/>
              </a:rPr>
              <a:t>, and it's actually one of the reasons we chose Michigan in the first place. The workforce development options we have, the relationships we built with Mott Community College and Kettering University. Made us feel much better about our… our ability to hire good talent for the facility, so…I think it was actually one of the strongest things about Michigan.”</a:t>
            </a:r>
            <a:endParaRPr sz="1600">
              <a:solidFill>
                <a:schemeClr val="dk2"/>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g3a5e117aaee_0_7"/>
          <p:cNvSpPr txBox="1"/>
          <p:nvPr/>
        </p:nvSpPr>
        <p:spPr>
          <a:xfrm>
            <a:off x="329325" y="1078050"/>
            <a:ext cx="3871200" cy="3912600"/>
          </a:xfrm>
          <a:prstGeom prst="rect">
            <a:avLst/>
          </a:prstGeom>
          <a:noFill/>
          <a:ln>
            <a:noFill/>
          </a:ln>
        </p:spPr>
        <p:txBody>
          <a:bodyPr spcFirstLastPara="1" wrap="square" lIns="91425" tIns="91425" rIns="91425" bIns="91425" anchor="t" anchorCtr="0">
            <a:noAutofit/>
          </a:bodyPr>
          <a:lstStyle/>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American Battery Solutions</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Cirba</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Dukosi</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Element</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Enpower Greentech</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Envergia</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Ford BlueOval</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Forward Engineering</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Hybrid Design Services</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Intecells</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Intertek</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LG Chem</a:t>
            </a:r>
            <a:endParaRPr>
              <a:solidFill>
                <a:schemeClr val="dk2"/>
              </a:solidFill>
              <a:latin typeface="Calibri"/>
              <a:ea typeface="Calibri"/>
              <a:cs typeface="Calibri"/>
              <a:sym typeface="Calibri"/>
            </a:endParaRPr>
          </a:p>
          <a:p>
            <a:pPr marL="4572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University of Michigan</a:t>
            </a:r>
            <a:endParaRPr>
              <a:solidFill>
                <a:schemeClr val="dk2"/>
              </a:solidFill>
              <a:latin typeface="Calibri"/>
              <a:ea typeface="Calibri"/>
              <a:cs typeface="Calibri"/>
              <a:sym typeface="Calibri"/>
            </a:endParaRPr>
          </a:p>
        </p:txBody>
      </p:sp>
      <p:sp>
        <p:nvSpPr>
          <p:cNvPr id="387" name="Google Shape;387;g3a5e117aaee_0_7"/>
          <p:cNvSpPr txBox="1"/>
          <p:nvPr/>
        </p:nvSpPr>
        <p:spPr>
          <a:xfrm>
            <a:off x="4572000" y="1078050"/>
            <a:ext cx="3908700" cy="3912600"/>
          </a:xfrm>
          <a:prstGeom prst="rect">
            <a:avLst/>
          </a:prstGeom>
          <a:noFill/>
          <a:ln>
            <a:noFill/>
          </a:ln>
        </p:spPr>
        <p:txBody>
          <a:bodyPr spcFirstLastPara="1" wrap="square" lIns="91425" tIns="91425" rIns="91425" bIns="91425" anchor="t" anchorCtr="0">
            <a:noAutofit/>
          </a:bodyPr>
          <a:lstStyle/>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NanoGraf</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Navitas</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Our Next Energy</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Padnos</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Piston Group</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Prime Energy</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Recharge Recycling</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Revex Technologies</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Stellantis</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TreeTown Tech</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TUV</a:t>
            </a:r>
            <a:endParaRPr>
              <a:solidFill>
                <a:schemeClr val="dk2"/>
              </a:solidFill>
              <a:latin typeface="Calibri"/>
              <a:ea typeface="Calibri"/>
              <a:cs typeface="Calibri"/>
              <a:sym typeface="Calibri"/>
            </a:endParaRPr>
          </a:p>
          <a:p>
            <a:pPr marL="228600" lvl="0" indent="-317500" algn="l" rtl="0">
              <a:lnSpc>
                <a:spcPct val="115000"/>
              </a:lnSpc>
              <a:spcBef>
                <a:spcPts val="0"/>
              </a:spcBef>
              <a:spcAft>
                <a:spcPts val="0"/>
              </a:spcAft>
              <a:buClr>
                <a:schemeClr val="dk2"/>
              </a:buClr>
              <a:buSzPts val="1400"/>
              <a:buFont typeface="Calibri"/>
              <a:buChar char="●"/>
            </a:pPr>
            <a:r>
              <a:rPr lang="en">
                <a:solidFill>
                  <a:schemeClr val="dk2"/>
                </a:solidFill>
                <a:latin typeface="Calibri"/>
                <a:ea typeface="Calibri"/>
                <a:cs typeface="Calibri"/>
                <a:sym typeface="Calibri"/>
              </a:rPr>
              <a:t>UM Battery Labs</a:t>
            </a:r>
            <a:endParaRPr>
              <a:solidFill>
                <a:schemeClr val="dk2"/>
              </a:solidFill>
              <a:latin typeface="Calibri"/>
              <a:ea typeface="Calibri"/>
              <a:cs typeface="Calibri"/>
              <a:sym typeface="Calibri"/>
            </a:endParaRPr>
          </a:p>
        </p:txBody>
      </p:sp>
      <p:sp>
        <p:nvSpPr>
          <p:cNvPr id="388" name="Google Shape;388;g3a5e117aaee_0_7"/>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9" name="Google Shape;389;g3a5e117aaee_0_7"/>
          <p:cNvSpPr/>
          <p:nvPr/>
        </p:nvSpPr>
        <p:spPr>
          <a:xfrm>
            <a:off x="-705550" y="922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0" name="Google Shape;390;g3a5e117aaee_0_7"/>
          <p:cNvSpPr txBox="1"/>
          <p:nvPr/>
        </p:nvSpPr>
        <p:spPr>
          <a:xfrm>
            <a:off x="329325" y="127950"/>
            <a:ext cx="72414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rgbClr val="000000"/>
              </a:buClr>
              <a:buSzPts val="2400"/>
              <a:buFont typeface="Calibri"/>
              <a:buNone/>
            </a:pPr>
            <a:r>
              <a:rPr lang="en" sz="2100" b="1">
                <a:solidFill>
                  <a:srgbClr val="FFFFFF"/>
                </a:solidFill>
                <a:latin typeface="Calibri"/>
                <a:ea typeface="Calibri"/>
                <a:cs typeface="Calibri"/>
                <a:sym typeface="Calibri"/>
              </a:rPr>
              <a:t>Interview &amp; Survey Participating Companies- Thank You</a:t>
            </a:r>
            <a:endParaRPr sz="2100" b="1" i="0" u="none" strike="noStrike" cap="none">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g3ac7131c10a_0_16"/>
          <p:cNvSpPr txBox="1"/>
          <p:nvPr/>
        </p:nvSpPr>
        <p:spPr>
          <a:xfrm>
            <a:off x="408975" y="3167925"/>
            <a:ext cx="1632300" cy="18579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950" b="1">
                <a:solidFill>
                  <a:schemeClr val="dk1"/>
                </a:solidFill>
                <a:latin typeface="Calibri"/>
                <a:ea typeface="Calibri"/>
                <a:cs typeface="Calibri"/>
                <a:sym typeface="Calibri"/>
              </a:rPr>
              <a:t>Daniel Radomski</a:t>
            </a:r>
            <a:r>
              <a:rPr lang="en" sz="950">
                <a:solidFill>
                  <a:schemeClr val="dk1"/>
                </a:solidFill>
                <a:latin typeface="Calibri"/>
                <a:ea typeface="Calibri"/>
                <a:cs typeface="Calibri"/>
                <a:sym typeface="Calibri"/>
              </a:rPr>
              <a:t> is the Chief Executive Officer and founder of Centrepolis Accelerator. helping hardware startups and small manufacturers scale. He also advises national cleantech accelerators and DOE programs.</a:t>
            </a:r>
            <a:endParaRPr sz="950">
              <a:solidFill>
                <a:schemeClr val="dk2"/>
              </a:solidFill>
              <a:latin typeface="Calibri"/>
              <a:ea typeface="Calibri"/>
              <a:cs typeface="Calibri"/>
              <a:sym typeface="Calibri"/>
            </a:endParaRPr>
          </a:p>
        </p:txBody>
      </p:sp>
      <p:sp>
        <p:nvSpPr>
          <p:cNvPr id="397" name="Google Shape;397;g3ac7131c10a_0_16"/>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8" name="Google Shape;398;g3ac7131c10a_0_16"/>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9" name="Google Shape;399;g3ac7131c10a_0_16"/>
          <p:cNvSpPr txBox="1"/>
          <p:nvPr/>
        </p:nvSpPr>
        <p:spPr>
          <a:xfrm>
            <a:off x="329325" y="127950"/>
            <a:ext cx="74232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AUTHORS</a:t>
            </a:r>
            <a:endParaRPr sz="2100" b="1" i="0" u="none" strike="noStrike" cap="none">
              <a:solidFill>
                <a:schemeClr val="lt1"/>
              </a:solidFill>
              <a:latin typeface="Calibri"/>
              <a:ea typeface="Calibri"/>
              <a:cs typeface="Calibri"/>
              <a:sym typeface="Calibri"/>
            </a:endParaRPr>
          </a:p>
        </p:txBody>
      </p:sp>
      <p:pic>
        <p:nvPicPr>
          <p:cNvPr id="400" name="Google Shape;400;g3ac7131c10a_0_16"/>
          <p:cNvPicPr preferRelativeResize="0"/>
          <p:nvPr/>
        </p:nvPicPr>
        <p:blipFill>
          <a:blip r:embed="rId3">
            <a:alphaModFix/>
          </a:blip>
          <a:stretch>
            <a:fillRect/>
          </a:stretch>
        </p:blipFill>
        <p:spPr>
          <a:xfrm>
            <a:off x="329300" y="1188600"/>
            <a:ext cx="1791675" cy="1791675"/>
          </a:xfrm>
          <a:prstGeom prst="rect">
            <a:avLst/>
          </a:prstGeom>
          <a:noFill/>
          <a:ln>
            <a:noFill/>
          </a:ln>
        </p:spPr>
      </p:pic>
      <p:pic>
        <p:nvPicPr>
          <p:cNvPr id="401" name="Google Shape;401;g3ac7131c10a_0_16"/>
          <p:cNvPicPr preferRelativeResize="0"/>
          <p:nvPr/>
        </p:nvPicPr>
        <p:blipFill>
          <a:blip r:embed="rId4">
            <a:alphaModFix/>
          </a:blip>
          <a:stretch>
            <a:fillRect/>
          </a:stretch>
        </p:blipFill>
        <p:spPr>
          <a:xfrm>
            <a:off x="4822138" y="1180100"/>
            <a:ext cx="1791675" cy="1791675"/>
          </a:xfrm>
          <a:prstGeom prst="rect">
            <a:avLst/>
          </a:prstGeom>
          <a:noFill/>
          <a:ln>
            <a:noFill/>
          </a:ln>
        </p:spPr>
      </p:pic>
      <p:pic>
        <p:nvPicPr>
          <p:cNvPr id="402" name="Google Shape;402;g3ac7131c10a_0_16"/>
          <p:cNvPicPr preferRelativeResize="0"/>
          <p:nvPr/>
        </p:nvPicPr>
        <p:blipFill>
          <a:blip r:embed="rId5">
            <a:alphaModFix/>
          </a:blip>
          <a:stretch>
            <a:fillRect/>
          </a:stretch>
        </p:blipFill>
        <p:spPr>
          <a:xfrm>
            <a:off x="7080200" y="1180100"/>
            <a:ext cx="1791675" cy="1791675"/>
          </a:xfrm>
          <a:prstGeom prst="rect">
            <a:avLst/>
          </a:prstGeom>
          <a:noFill/>
          <a:ln>
            <a:noFill/>
          </a:ln>
        </p:spPr>
      </p:pic>
      <p:pic>
        <p:nvPicPr>
          <p:cNvPr id="403" name="Google Shape;403;g3ac7131c10a_0_16"/>
          <p:cNvPicPr preferRelativeResize="0"/>
          <p:nvPr/>
        </p:nvPicPr>
        <p:blipFill>
          <a:blip r:embed="rId6">
            <a:alphaModFix/>
          </a:blip>
          <a:stretch>
            <a:fillRect/>
          </a:stretch>
        </p:blipFill>
        <p:spPr>
          <a:xfrm>
            <a:off x="2575737" y="1188600"/>
            <a:ext cx="1791675" cy="1791675"/>
          </a:xfrm>
          <a:prstGeom prst="rect">
            <a:avLst/>
          </a:prstGeom>
          <a:noFill/>
          <a:ln>
            <a:noFill/>
          </a:ln>
        </p:spPr>
      </p:pic>
      <p:sp>
        <p:nvSpPr>
          <p:cNvPr id="404" name="Google Shape;404;g3ac7131c10a_0_16"/>
          <p:cNvSpPr txBox="1"/>
          <p:nvPr/>
        </p:nvSpPr>
        <p:spPr>
          <a:xfrm>
            <a:off x="4901825" y="3167925"/>
            <a:ext cx="1632300" cy="18579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950" b="1">
                <a:solidFill>
                  <a:schemeClr val="dk1"/>
                </a:solidFill>
                <a:latin typeface="Calibri"/>
                <a:ea typeface="Calibri"/>
                <a:cs typeface="Calibri"/>
                <a:sym typeface="Calibri"/>
              </a:rPr>
              <a:t>Pedro Guillen</a:t>
            </a:r>
            <a:r>
              <a:rPr lang="en" sz="950">
                <a:solidFill>
                  <a:schemeClr val="dk1"/>
                </a:solidFill>
                <a:latin typeface="Calibri"/>
                <a:ea typeface="Calibri"/>
                <a:cs typeface="Calibri"/>
                <a:sym typeface="Calibri"/>
              </a:rPr>
              <a:t> is COO of Centrepolis Accelerator and brings over 20 years of experience in technical and innovation consulting, supporting new product development and advanced technology deployment across the mobility, defense and advanced manufacturing sectors. </a:t>
            </a:r>
            <a:endParaRPr sz="950">
              <a:solidFill>
                <a:schemeClr val="dk2"/>
              </a:solidFill>
              <a:latin typeface="Calibri"/>
              <a:ea typeface="Calibri"/>
              <a:cs typeface="Calibri"/>
              <a:sym typeface="Calibri"/>
            </a:endParaRPr>
          </a:p>
        </p:txBody>
      </p:sp>
      <p:sp>
        <p:nvSpPr>
          <p:cNvPr id="405" name="Google Shape;405;g3ac7131c10a_0_16"/>
          <p:cNvSpPr txBox="1"/>
          <p:nvPr/>
        </p:nvSpPr>
        <p:spPr>
          <a:xfrm>
            <a:off x="2735138" y="3167925"/>
            <a:ext cx="1632300" cy="18579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950" b="1">
                <a:solidFill>
                  <a:schemeClr val="dk1"/>
                </a:solidFill>
                <a:latin typeface="Calibri"/>
                <a:ea typeface="Calibri"/>
                <a:cs typeface="Calibri"/>
                <a:sym typeface="Calibri"/>
              </a:rPr>
              <a:t>Joe LoGrasso</a:t>
            </a:r>
            <a:r>
              <a:rPr lang="en" sz="950">
                <a:solidFill>
                  <a:schemeClr val="dk1"/>
                </a:solidFill>
                <a:latin typeface="Calibri"/>
                <a:ea typeface="Calibri"/>
                <a:cs typeface="Calibri"/>
                <a:sym typeface="Calibri"/>
              </a:rPr>
              <a:t> is an electrification and battery consultant and founder of JL Energy Advisors LLC.  He has over 30 years experience in e-mobility and battery design, dev’t and strategy.  He is also an Expert in Residence at Centrepolis Accelerator on electrification projects</a:t>
            </a:r>
            <a:endParaRPr sz="950">
              <a:solidFill>
                <a:schemeClr val="dk2"/>
              </a:solidFill>
              <a:latin typeface="Calibri"/>
              <a:ea typeface="Calibri"/>
              <a:cs typeface="Calibri"/>
              <a:sym typeface="Calibri"/>
            </a:endParaRPr>
          </a:p>
        </p:txBody>
      </p:sp>
      <p:sp>
        <p:nvSpPr>
          <p:cNvPr id="406" name="Google Shape;406;g3ac7131c10a_0_16"/>
          <p:cNvSpPr txBox="1"/>
          <p:nvPr/>
        </p:nvSpPr>
        <p:spPr>
          <a:xfrm>
            <a:off x="7159888" y="3167925"/>
            <a:ext cx="1632300" cy="18579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1200"/>
              </a:spcAft>
              <a:buNone/>
            </a:pPr>
            <a:r>
              <a:rPr lang="en" sz="950" b="1">
                <a:solidFill>
                  <a:schemeClr val="dk2"/>
                </a:solidFill>
                <a:latin typeface="Calibri"/>
                <a:ea typeface="Calibri"/>
                <a:cs typeface="Calibri"/>
                <a:sym typeface="Calibri"/>
              </a:rPr>
              <a:t>Noah Rodriguez </a:t>
            </a:r>
            <a:r>
              <a:rPr lang="en" sz="950">
                <a:solidFill>
                  <a:schemeClr val="dk2"/>
                </a:solidFill>
                <a:latin typeface="Calibri"/>
                <a:ea typeface="Calibri"/>
                <a:cs typeface="Calibri"/>
                <a:sym typeface="Calibri"/>
              </a:rPr>
              <a:t>is program manager for this project at Centrepolis Accelerator. He is a  recent graduate of Lawrence Technological University with a bachelors and masters in Business Administration.</a:t>
            </a:r>
            <a:endParaRPr sz="950">
              <a:solidFill>
                <a:schemeClr val="dk2"/>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4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p>
            <a:pPr marL="0" lvl="0" indent="0" algn="r" rtl="0">
              <a:lnSpc>
                <a:spcPct val="100000"/>
              </a:lnSpc>
              <a:spcBef>
                <a:spcPts val="0"/>
              </a:spcBef>
              <a:spcAft>
                <a:spcPts val="0"/>
              </a:spcAft>
              <a:buSzPts val="1000"/>
              <a:buNone/>
            </a:pPr>
            <a:fld id="{00000000-1234-1234-1234-123412341234}" type="slidenum">
              <a:rPr lang="en"/>
              <a:t>23</a:t>
            </a:fld>
            <a:endParaRPr/>
          </a:p>
        </p:txBody>
      </p:sp>
      <p:sp>
        <p:nvSpPr>
          <p:cNvPr id="412" name="Google Shape;412;p47"/>
          <p:cNvSpPr txBox="1"/>
          <p:nvPr/>
        </p:nvSpPr>
        <p:spPr>
          <a:xfrm>
            <a:off x="5583700" y="2355500"/>
            <a:ext cx="2541000" cy="1258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 sz="1800" b="1" i="0" u="none" strike="noStrike" cap="none">
                <a:solidFill>
                  <a:schemeClr val="dk1"/>
                </a:solidFill>
                <a:latin typeface="Calibri"/>
                <a:ea typeface="Calibri"/>
                <a:cs typeface="Calibri"/>
                <a:sym typeface="Calibri"/>
              </a:rPr>
              <a:t>Dan Radomski</a:t>
            </a:r>
            <a:endParaRPr sz="1800" b="1"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800"/>
              <a:buFont typeface="Arial"/>
              <a:buNone/>
            </a:pPr>
            <a:r>
              <a:rPr lang="en" sz="1800" b="1" i="0" u="none" strike="noStrike" cap="none">
                <a:solidFill>
                  <a:schemeClr val="dk1"/>
                </a:solidFill>
                <a:latin typeface="Calibri"/>
                <a:ea typeface="Calibri"/>
                <a:cs typeface="Calibri"/>
                <a:sym typeface="Calibri"/>
              </a:rPr>
              <a:t>CEO</a:t>
            </a:r>
            <a:endParaRPr sz="1800" b="1"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800"/>
              <a:buFont typeface="Arial"/>
              <a:buNone/>
            </a:pPr>
            <a:r>
              <a:rPr lang="en" sz="1800" b="0" i="0" u="none" strike="noStrike" cap="none">
                <a:solidFill>
                  <a:schemeClr val="dk1"/>
                </a:solidFill>
                <a:latin typeface="Calibri"/>
                <a:ea typeface="Calibri"/>
                <a:cs typeface="Calibri"/>
                <a:sym typeface="Calibri"/>
              </a:rPr>
              <a:t>dradomski@ltu.edu</a:t>
            </a: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g3866b905918_0_590"/>
          <p:cNvSpPr/>
          <p:nvPr/>
        </p:nvSpPr>
        <p:spPr>
          <a:xfrm>
            <a:off x="-610550" y="127950"/>
            <a:ext cx="8513700" cy="724500"/>
          </a:xfrm>
          <a:prstGeom prst="parallelogram">
            <a:avLst>
              <a:gd name="adj" fmla="val 25000"/>
            </a:avLst>
          </a:prstGeom>
          <a:solidFill>
            <a:srgbClr val="B7DA9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8" name="Google Shape;598;g3866b905918_0_590"/>
          <p:cNvSpPr/>
          <p:nvPr/>
        </p:nvSpPr>
        <p:spPr>
          <a:xfrm>
            <a:off x="-705550" y="39200"/>
            <a:ext cx="8513700" cy="724500"/>
          </a:xfrm>
          <a:prstGeom prst="parallelogram">
            <a:avLst>
              <a:gd name="adj" fmla="val 25000"/>
            </a:avLst>
          </a:prstGeom>
          <a:solidFill>
            <a:srgbClr val="70C49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9" name="Google Shape;599;g3866b905918_0_590"/>
          <p:cNvSpPr txBox="1"/>
          <p:nvPr/>
        </p:nvSpPr>
        <p:spPr>
          <a:xfrm>
            <a:off x="329325" y="127950"/>
            <a:ext cx="7423200" cy="950100"/>
          </a:xfrm>
          <a:prstGeom prst="rect">
            <a:avLst/>
          </a:prstGeom>
          <a:noFill/>
          <a:ln>
            <a:noFill/>
          </a:ln>
        </p:spPr>
        <p:txBody>
          <a:bodyPr spcFirstLastPara="1" wrap="square" lIns="91425" tIns="91425" rIns="91425" bIns="91425" anchor="t" anchorCtr="0">
            <a:noAutofit/>
          </a:bodyPr>
          <a:lstStyle/>
          <a:p>
            <a:pPr marL="0" marR="0" lvl="0" indent="0" algn="l" rtl="0">
              <a:lnSpc>
                <a:spcPct val="90000"/>
              </a:lnSpc>
              <a:spcBef>
                <a:spcPts val="0"/>
              </a:spcBef>
              <a:spcAft>
                <a:spcPts val="0"/>
              </a:spcAft>
              <a:buClr>
                <a:schemeClr val="dk1"/>
              </a:buClr>
              <a:buSzPts val="2400"/>
              <a:buFont typeface="Calibri"/>
              <a:buNone/>
            </a:pPr>
            <a:r>
              <a:rPr lang="en" sz="2100" b="1">
                <a:solidFill>
                  <a:schemeClr val="lt1"/>
                </a:solidFill>
                <a:latin typeface="Calibri"/>
                <a:ea typeface="Calibri"/>
                <a:cs typeface="Calibri"/>
                <a:sym typeface="Calibri"/>
              </a:rPr>
              <a:t>Sources</a:t>
            </a:r>
            <a:endParaRPr sz="2100" b="1" i="0" u="none" strike="noStrike" cap="none">
              <a:solidFill>
                <a:schemeClr val="lt1"/>
              </a:solidFill>
              <a:latin typeface="Calibri"/>
              <a:ea typeface="Calibri"/>
              <a:cs typeface="Calibri"/>
              <a:sym typeface="Calibri"/>
            </a:endParaRPr>
          </a:p>
        </p:txBody>
      </p:sp>
      <p:sp>
        <p:nvSpPr>
          <p:cNvPr id="600" name="Google Shape;600;g3866b905918_0_590"/>
          <p:cNvSpPr txBox="1"/>
          <p:nvPr/>
        </p:nvSpPr>
        <p:spPr>
          <a:xfrm>
            <a:off x="0" y="852450"/>
            <a:ext cx="9144000" cy="4132800"/>
          </a:xfrm>
          <a:prstGeom prst="rect">
            <a:avLst/>
          </a:prstGeom>
          <a:noFill/>
          <a:ln>
            <a:noFill/>
          </a:ln>
        </p:spPr>
        <p:txBody>
          <a:bodyPr spcFirstLastPara="1" wrap="square" lIns="91425" tIns="91425" rIns="91425" bIns="91425" anchor="t" anchorCtr="0">
            <a:spAutoFit/>
          </a:bodyPr>
          <a:lstStyle/>
          <a:p>
            <a:pPr marL="457200" lvl="0" indent="-323850" algn="l" rtl="0">
              <a:lnSpc>
                <a:spcPct val="115000"/>
              </a:lnSpc>
              <a:spcBef>
                <a:spcPts val="0"/>
              </a:spcBef>
              <a:spcAft>
                <a:spcPts val="0"/>
              </a:spcAft>
              <a:buClr>
                <a:schemeClr val="dk2"/>
              </a:buClr>
              <a:buSzPts val="1500"/>
              <a:buFont typeface="Calibri"/>
              <a:buChar char="●"/>
            </a:pPr>
            <a:r>
              <a:rPr lang="en" sz="1500">
                <a:latin typeface="Calibri"/>
                <a:ea typeface="Calibri"/>
                <a:cs typeface="Calibri"/>
                <a:sym typeface="Calibri"/>
              </a:rPr>
              <a:t>Alan K. (2024). Chart: The $400 Billion Lithium Battery Value Chain. </a:t>
            </a:r>
            <a:r>
              <a:rPr lang="en" sz="1500" u="sng">
                <a:solidFill>
                  <a:schemeClr val="hlink"/>
                </a:solidFill>
                <a:latin typeface="Calibri"/>
                <a:ea typeface="Calibri"/>
                <a:cs typeface="Calibri"/>
                <a:sym typeface="Calibri"/>
                <a:hlinkClick r:id="rId3"/>
              </a:rPr>
              <a:t>https://elements.visualcapitalist.com/lithium-battery-value-chain/</a:t>
            </a:r>
            <a:r>
              <a:rPr lang="en" sz="1500">
                <a:latin typeface="Calibri"/>
                <a:ea typeface="Calibri"/>
                <a:cs typeface="Calibri"/>
                <a:sym typeface="Calibri"/>
              </a:rPr>
              <a:t> </a:t>
            </a:r>
            <a:endParaRPr sz="1500">
              <a:latin typeface="Calibri"/>
              <a:ea typeface="Calibri"/>
              <a:cs typeface="Calibri"/>
              <a:sym typeface="Calibri"/>
            </a:endParaRPr>
          </a:p>
          <a:p>
            <a:pPr marL="457200" lvl="0" indent="-323850" algn="l" rtl="0">
              <a:lnSpc>
                <a:spcPct val="115000"/>
              </a:lnSpc>
              <a:spcBef>
                <a:spcPts val="0"/>
              </a:spcBef>
              <a:spcAft>
                <a:spcPts val="0"/>
              </a:spcAft>
              <a:buClr>
                <a:schemeClr val="dk2"/>
              </a:buClr>
              <a:buSzPts val="1500"/>
              <a:buFont typeface="Calibri"/>
              <a:buChar char="●"/>
            </a:pPr>
            <a:r>
              <a:rPr lang="en" sz="1500">
                <a:latin typeface="Calibri"/>
                <a:ea typeface="Calibri"/>
                <a:cs typeface="Calibri"/>
                <a:sym typeface="Calibri"/>
              </a:rPr>
              <a:t>AP News (2025). GM lays off 1,700 workers at plants in Michigan and Ohio amid slower EV demand. </a:t>
            </a:r>
            <a:r>
              <a:rPr lang="en" sz="1500" u="sng">
                <a:solidFill>
                  <a:schemeClr val="hlink"/>
                </a:solidFill>
                <a:latin typeface="Calibri"/>
                <a:ea typeface="Calibri"/>
                <a:cs typeface="Calibri"/>
                <a:sym typeface="Calibri"/>
                <a:hlinkClick r:id="rId4"/>
              </a:rPr>
              <a:t>https://apnews.com/article/gm-layoffs-ev-battery-plants-30792ad41c5148fb5528a2d0bcc0b59b</a:t>
            </a:r>
            <a:r>
              <a:rPr lang="en" sz="1500">
                <a:latin typeface="Calibri"/>
                <a:ea typeface="Calibri"/>
                <a:cs typeface="Calibri"/>
                <a:sym typeface="Calibri"/>
              </a:rPr>
              <a:t>  </a:t>
            </a:r>
            <a:endParaRPr sz="1500">
              <a:latin typeface="Calibri"/>
              <a:ea typeface="Calibri"/>
              <a:cs typeface="Calibri"/>
              <a:sym typeface="Calibri"/>
            </a:endParaRPr>
          </a:p>
          <a:p>
            <a:pPr marL="457200" lvl="0" indent="-323850" algn="l" rtl="0">
              <a:lnSpc>
                <a:spcPct val="115000"/>
              </a:lnSpc>
              <a:spcBef>
                <a:spcPts val="0"/>
              </a:spcBef>
              <a:spcAft>
                <a:spcPts val="0"/>
              </a:spcAft>
              <a:buClr>
                <a:schemeClr val="dk2"/>
              </a:buClr>
              <a:buSzPts val="1500"/>
              <a:buFont typeface="Calibri"/>
              <a:buChar char="●"/>
            </a:pPr>
            <a:r>
              <a:rPr lang="en" sz="1500">
                <a:latin typeface="Calibri"/>
                <a:ea typeface="Calibri"/>
                <a:cs typeface="Calibri"/>
                <a:sym typeface="Calibri"/>
              </a:rPr>
              <a:t>BloombergNEF (2024). Headwinds in Largest Energy Storage Markets Won’t Deter Growth. </a:t>
            </a:r>
            <a:r>
              <a:rPr lang="en" sz="1500" u="sng">
                <a:solidFill>
                  <a:schemeClr val="hlink"/>
                </a:solidFill>
                <a:latin typeface="Calibri"/>
                <a:ea typeface="Calibri"/>
                <a:cs typeface="Calibri"/>
                <a:sym typeface="Calibri"/>
                <a:hlinkClick r:id="rId5"/>
              </a:rPr>
              <a:t>https://about.bnef.com/insights/clean-energy/headwinds-in-largest-energy-storage-markets-wont-deter-growth/</a:t>
            </a:r>
            <a:r>
              <a:rPr lang="en" sz="1500">
                <a:latin typeface="Calibri"/>
                <a:ea typeface="Calibri"/>
                <a:cs typeface="Calibri"/>
                <a:sym typeface="Calibri"/>
              </a:rPr>
              <a:t> </a:t>
            </a:r>
            <a:endParaRPr sz="1500">
              <a:latin typeface="Calibri"/>
              <a:ea typeface="Calibri"/>
              <a:cs typeface="Calibri"/>
              <a:sym typeface="Calibri"/>
            </a:endParaRPr>
          </a:p>
          <a:p>
            <a:pPr marL="457200" lvl="0" indent="-323850" algn="l" rtl="0">
              <a:lnSpc>
                <a:spcPct val="115000"/>
              </a:lnSpc>
              <a:spcBef>
                <a:spcPts val="0"/>
              </a:spcBef>
              <a:spcAft>
                <a:spcPts val="0"/>
              </a:spcAft>
              <a:buClr>
                <a:schemeClr val="dk1"/>
              </a:buClr>
              <a:buSzPts val="1500"/>
              <a:buFont typeface="Calibri"/>
              <a:buChar char="●"/>
            </a:pPr>
            <a:r>
              <a:rPr lang="en" sz="1500">
                <a:latin typeface="Calibri"/>
                <a:ea typeface="Calibri"/>
                <a:cs typeface="Calibri"/>
                <a:sym typeface="Calibri"/>
              </a:rPr>
              <a:t>Bruno V. (2025). Top 20 Countries by Battery Storage Capacity. </a:t>
            </a:r>
            <a:r>
              <a:rPr lang="en" sz="1500" u="sng">
                <a:solidFill>
                  <a:schemeClr val="hlink"/>
                </a:solidFill>
                <a:latin typeface="Calibri"/>
                <a:ea typeface="Calibri"/>
                <a:cs typeface="Calibri"/>
                <a:sym typeface="Calibri"/>
                <a:hlinkClick r:id="rId6"/>
              </a:rPr>
              <a:t>https://elements.visualcapitalist.com/top-20-countries-by-battery-storage-capacity/</a:t>
            </a:r>
            <a:r>
              <a:rPr lang="en" sz="1500">
                <a:latin typeface="Calibri"/>
                <a:ea typeface="Calibri"/>
                <a:cs typeface="Calibri"/>
                <a:sym typeface="Calibri"/>
              </a:rPr>
              <a:t> </a:t>
            </a:r>
            <a:endParaRPr sz="1500">
              <a:latin typeface="Calibri"/>
              <a:ea typeface="Calibri"/>
              <a:cs typeface="Calibri"/>
              <a:sym typeface="Calibri"/>
            </a:endParaRPr>
          </a:p>
          <a:p>
            <a:pPr marL="457200" lvl="0" indent="-323850" algn="l" rtl="0">
              <a:lnSpc>
                <a:spcPct val="115000"/>
              </a:lnSpc>
              <a:spcBef>
                <a:spcPts val="0"/>
              </a:spcBef>
              <a:spcAft>
                <a:spcPts val="0"/>
              </a:spcAft>
              <a:buClr>
                <a:schemeClr val="dk2"/>
              </a:buClr>
              <a:buSzPts val="1500"/>
              <a:buFont typeface="Calibri"/>
              <a:buChar char="●"/>
            </a:pPr>
            <a:r>
              <a:rPr lang="en" sz="1500">
                <a:latin typeface="Calibri"/>
                <a:ea typeface="Calibri"/>
                <a:cs typeface="Calibri"/>
                <a:sym typeface="Calibri"/>
              </a:rPr>
              <a:t>Camila D. (2024). Stellantis, maker of Jeep and Ram, lays off more than 1,000 Detroit workers. </a:t>
            </a:r>
            <a:r>
              <a:rPr lang="en" sz="1500" u="sng">
                <a:solidFill>
                  <a:schemeClr val="hlink"/>
                </a:solidFill>
                <a:latin typeface="Calibri"/>
                <a:ea typeface="Calibri"/>
                <a:cs typeface="Calibri"/>
                <a:sym typeface="Calibri"/>
                <a:hlinkClick r:id="rId7"/>
              </a:rPr>
              <a:t>https://www.npr.org/2024/10/11/nx-s1-5145932/stellantis-jeep-dodge-chrysler-layoffs</a:t>
            </a:r>
            <a:r>
              <a:rPr lang="en" sz="1500">
                <a:latin typeface="Calibri"/>
                <a:ea typeface="Calibri"/>
                <a:cs typeface="Calibri"/>
                <a:sym typeface="Calibri"/>
              </a:rPr>
              <a:t> </a:t>
            </a:r>
            <a:endParaRPr sz="1500">
              <a:latin typeface="Calibri"/>
              <a:ea typeface="Calibri"/>
              <a:cs typeface="Calibri"/>
              <a:sym typeface="Calibri"/>
            </a:endParaRPr>
          </a:p>
          <a:p>
            <a:pPr marL="457200" lvl="0" indent="-323850" algn="l" rtl="0">
              <a:lnSpc>
                <a:spcPct val="115000"/>
              </a:lnSpc>
              <a:spcBef>
                <a:spcPts val="0"/>
              </a:spcBef>
              <a:spcAft>
                <a:spcPts val="0"/>
              </a:spcAft>
              <a:buClr>
                <a:schemeClr val="dk2"/>
              </a:buClr>
              <a:buSzPts val="1500"/>
              <a:buFont typeface="Calibri"/>
              <a:buChar char="●"/>
            </a:pPr>
            <a:r>
              <a:rPr lang="en" sz="1500">
                <a:latin typeface="Calibri"/>
                <a:ea typeface="Calibri"/>
                <a:cs typeface="Calibri"/>
                <a:sym typeface="Calibri"/>
              </a:rPr>
              <a:t>CNBC (2025). South Korea’s SK On, Ford Motor to end U.S. battery joint venture. </a:t>
            </a:r>
            <a:r>
              <a:rPr lang="en" sz="1500" u="sng">
                <a:solidFill>
                  <a:schemeClr val="hlink"/>
                </a:solidFill>
                <a:latin typeface="Calibri"/>
                <a:ea typeface="Calibri"/>
                <a:cs typeface="Calibri"/>
                <a:sym typeface="Calibri"/>
                <a:hlinkClick r:id="rId8"/>
              </a:rPr>
              <a:t>https://www.cnbc.com/2025/12/11/south-koreas-sk-on-ford-motor-to-end-us-battery-joint-venture.html</a:t>
            </a:r>
            <a:r>
              <a:rPr lang="en" sz="1500">
                <a:latin typeface="Calibri"/>
                <a:ea typeface="Calibri"/>
                <a:cs typeface="Calibri"/>
                <a:sym typeface="Calibri"/>
              </a:rPr>
              <a:t>  </a:t>
            </a:r>
            <a:endParaRPr sz="1500">
              <a:latin typeface="Calibri"/>
              <a:ea typeface="Calibri"/>
              <a:cs typeface="Calibri"/>
              <a:sym typeface="Calibri"/>
            </a:endParaRPr>
          </a:p>
          <a:p>
            <a:pPr marL="457200" lvl="0" indent="-323850" algn="l" rtl="0">
              <a:lnSpc>
                <a:spcPct val="115000"/>
              </a:lnSpc>
              <a:spcBef>
                <a:spcPts val="0"/>
              </a:spcBef>
              <a:spcAft>
                <a:spcPts val="0"/>
              </a:spcAft>
              <a:buClr>
                <a:schemeClr val="dk2"/>
              </a:buClr>
              <a:buSzPts val="1500"/>
              <a:buFont typeface="Calibri"/>
              <a:buChar char="●"/>
            </a:pPr>
            <a:r>
              <a:rPr lang="en" sz="1500">
                <a:latin typeface="Calibri"/>
                <a:ea typeface="Calibri"/>
                <a:cs typeface="Calibri"/>
                <a:sym typeface="Calibri"/>
              </a:rPr>
              <a:t>Michael Alan H. (2025). Advanced Lithium-Ion Energy Storage Battery Manufacturing in the United States. </a:t>
            </a:r>
            <a:r>
              <a:rPr lang="en" sz="1500" u="sng">
                <a:solidFill>
                  <a:schemeClr val="hlink"/>
                </a:solidFill>
                <a:latin typeface="Calibri"/>
                <a:ea typeface="Calibri"/>
                <a:cs typeface="Calibri"/>
                <a:sym typeface="Calibri"/>
                <a:hlinkClick r:id="rId9"/>
              </a:rPr>
              <a:t>https://www.congress.gov/crs_external_products/R/PDF/R48538/R48538.6.pdf</a:t>
            </a:r>
            <a:r>
              <a:rPr lang="en" sz="1500">
                <a:latin typeface="Calibri"/>
                <a:ea typeface="Calibri"/>
                <a:cs typeface="Calibri"/>
                <a:sym typeface="Calibri"/>
              </a:rPr>
              <a:t> </a:t>
            </a:r>
            <a:endParaRPr sz="15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54d87ee-ade6-48fc-9438-36661a22d266">
      <Terms xmlns="http://schemas.microsoft.com/office/infopath/2007/PartnerControls"/>
    </lcf76f155ced4ddcb4097134ff3c332f>
    <TaxCatchAll xmlns="eb1054d4-3f07-445f-aed1-e6ee44fca62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6B478BF2AA3A146AE02B4D44EAEEFBA" ma:contentTypeVersion="12" ma:contentTypeDescription="Create a new document." ma:contentTypeScope="" ma:versionID="dd49a57ca5c83778e33178800b39d08e">
  <xsd:schema xmlns:xsd="http://www.w3.org/2001/XMLSchema" xmlns:xs="http://www.w3.org/2001/XMLSchema" xmlns:p="http://schemas.microsoft.com/office/2006/metadata/properties" xmlns:ns2="e54d87ee-ade6-48fc-9438-36661a22d266" xmlns:ns3="eb1054d4-3f07-445f-aed1-e6ee44fca628" targetNamespace="http://schemas.microsoft.com/office/2006/metadata/properties" ma:root="true" ma:fieldsID="55d7d6a0ea07c3c19baf92a52460bdd0" ns2:_="" ns3:_="">
    <xsd:import namespace="e54d87ee-ade6-48fc-9438-36661a22d266"/>
    <xsd:import namespace="eb1054d4-3f07-445f-aed1-e6ee44fca62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4d87ee-ade6-48fc-9438-36661a22d2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c0d83692-8000-456c-81e0-753272234f0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b1054d4-3f07-445f-aed1-e6ee44fca62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edff2f7b-cbb3-42be-b568-e8b52d39f20e}" ma:internalName="TaxCatchAll" ma:showField="CatchAllData" ma:web="eb1054d4-3f07-445f-aed1-e6ee44fca6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268864B-282E-41FF-A6F2-8C05FF8A78BF}">
  <ds:schemaRefs>
    <ds:schemaRef ds:uri="http://schemas.microsoft.com/office/2006/metadata/properties"/>
    <ds:schemaRef ds:uri="http://schemas.microsoft.com/office/infopath/2007/PartnerControls"/>
    <ds:schemaRef ds:uri="e54d87ee-ade6-48fc-9438-36661a22d266"/>
    <ds:schemaRef ds:uri="eb1054d4-3f07-445f-aed1-e6ee44fca628"/>
  </ds:schemaRefs>
</ds:datastoreItem>
</file>

<file path=customXml/itemProps2.xml><?xml version="1.0" encoding="utf-8"?>
<ds:datastoreItem xmlns:ds="http://schemas.openxmlformats.org/officeDocument/2006/customXml" ds:itemID="{0E691E7A-A5E2-44DC-9F87-EC9004A58F48}">
  <ds:schemaRefs>
    <ds:schemaRef ds:uri="http://schemas.microsoft.com/sharepoint/v3/contenttype/forms"/>
  </ds:schemaRefs>
</ds:datastoreItem>
</file>

<file path=customXml/itemProps3.xml><?xml version="1.0" encoding="utf-8"?>
<ds:datastoreItem xmlns:ds="http://schemas.openxmlformats.org/officeDocument/2006/customXml" ds:itemID="{7614E226-DC54-4EB6-8D4A-EF74228FC5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4d87ee-ade6-48fc-9438-36661a22d266"/>
    <ds:schemaRef ds:uri="eb1054d4-3f07-445f-aed1-e6ee44fca6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2680</Words>
  <Application>Microsoft Office PowerPoint</Application>
  <PresentationFormat>On-screen Show (16:9)</PresentationFormat>
  <Paragraphs>151</Paragraphs>
  <Slides>24</Slides>
  <Notes>24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J. Radomski</dc:creator>
  <cp:lastModifiedBy>Daniel J. Radomski</cp:lastModifiedBy>
  <cp:revision>4</cp:revision>
  <dcterms:modified xsi:type="dcterms:W3CDTF">2026-06-18T17:25:37Z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0x010100A6B478BF2AA3A146AE02B4D44EAEEFBA</vt:lpwstr>
  </property>
  <property fmtid="{D5CDD505-2E9C-101B-9397-08002B2CF9AE}" pid="3" name="MSIP_Label_2f46dfe0-534f-4c95-815c-5b1af86b9823_Enabled">
    <vt:lpwstr>true</vt:lpwstr>
  </property>
  <property fmtid="{D5CDD505-2E9C-101B-9397-08002B2CF9AE}" pid="4" name="MSIP_Label_2f46dfe0-534f-4c95-815c-5b1af86b9823_SetDate">
    <vt:lpwstr>2026-06-18T17:25:36Z</vt:lpwstr>
  </property>
  <property fmtid="{D5CDD505-2E9C-101B-9397-08002B2CF9AE}" pid="5" name="MSIP_Label_2f46dfe0-534f-4c95-815c-5b1af86b9823_Method">
    <vt:lpwstr>Privileged</vt:lpwstr>
  </property>
  <property fmtid="{D5CDD505-2E9C-101B-9397-08002B2CF9AE}" pid="6" name="MSIP_Label_2f46dfe0-534f-4c95-815c-5b1af86b9823_Name">
    <vt:lpwstr>2f46dfe0-534f-4c95-815c-5b1af86b9823</vt:lpwstr>
  </property>
  <property fmtid="{D5CDD505-2E9C-101B-9397-08002B2CF9AE}" pid="7" name="MSIP_Label_2f46dfe0-534f-4c95-815c-5b1af86b9823_SiteId">
    <vt:lpwstr>d5fb7087-3777-42ad-966a-892ef47225d1</vt:lpwstr>
  </property>
  <property fmtid="{D5CDD505-2E9C-101B-9397-08002B2CF9AE}" pid="8" name="MSIP_Label_2f46dfe0-534f-4c95-815c-5b1af86b9823_ActionId">
    <vt:lpwstr>bc36cfd1-423e-4850-85d0-da7b8da6afba</vt:lpwstr>
  </property>
  <property fmtid="{D5CDD505-2E9C-101B-9397-08002B2CF9AE}" pid="9" name="MSIP_Label_2f46dfe0-534f-4c95-815c-5b1af86b9823_ContentBits">
    <vt:lpwstr>0</vt:lpwstr>
  </property>
  <property fmtid="{D5CDD505-2E9C-101B-9397-08002B2CF9AE}" pid="10" name="MSIP_Label_2f46dfe0-534f-4c95-815c-5b1af86b9823_Tag">
    <vt:lpwstr>10, 0, 1, 2</vt:lpwstr>
  </property>
  <property fmtid="{D5CDD505-2E9C-101B-9397-08002B2CF9AE}" pid="11" name="MediaServiceImageTags">
    <vt:lpwstr/>
  </property>
</Properties>
</file>